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7" r:id="rId1"/>
  </p:sldMasterIdLst>
  <p:notesMasterIdLst>
    <p:notesMasterId r:id="rId27"/>
  </p:notesMasterIdLst>
  <p:handoutMasterIdLst>
    <p:handoutMasterId r:id="rId28"/>
  </p:handoutMasterIdLst>
  <p:sldIdLst>
    <p:sldId id="279" r:id="rId2"/>
    <p:sldId id="311" r:id="rId3"/>
    <p:sldId id="281" r:id="rId4"/>
    <p:sldId id="282" r:id="rId5"/>
    <p:sldId id="283" r:id="rId6"/>
    <p:sldId id="284" r:id="rId7"/>
    <p:sldId id="274" r:id="rId8"/>
    <p:sldId id="285" r:id="rId9"/>
    <p:sldId id="286" r:id="rId10"/>
    <p:sldId id="287" r:id="rId11"/>
    <p:sldId id="310" r:id="rId12"/>
    <p:sldId id="288" r:id="rId13"/>
    <p:sldId id="289" r:id="rId14"/>
    <p:sldId id="293" r:id="rId15"/>
    <p:sldId id="295" r:id="rId16"/>
    <p:sldId id="298" r:id="rId17"/>
    <p:sldId id="299" r:id="rId18"/>
    <p:sldId id="301" r:id="rId19"/>
    <p:sldId id="300" r:id="rId20"/>
    <p:sldId id="303" r:id="rId21"/>
    <p:sldId id="307" r:id="rId22"/>
    <p:sldId id="312" r:id="rId23"/>
    <p:sldId id="304" r:id="rId24"/>
    <p:sldId id="308" r:id="rId25"/>
    <p:sldId id="292"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0"/>
    <a:srgbClr val="E77033"/>
    <a:srgbClr val="006598"/>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7" autoAdjust="0"/>
    <p:restoredTop sz="76640" autoAdjust="0"/>
  </p:normalViewPr>
  <p:slideViewPr>
    <p:cSldViewPr showGuides="1">
      <p:cViewPr varScale="1">
        <p:scale>
          <a:sx n="71" d="100"/>
          <a:sy n="71" d="100"/>
        </p:scale>
        <p:origin x="162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5960E-63E6-45F3-9331-DD6551C3836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
        </a:p>
      </dgm:t>
    </dgm:pt>
    <dgm:pt modelId="{F39C9722-E444-457A-8932-F4250C361246}">
      <dgm:prSet phldrT="[Text]" custT="1"/>
      <dgm:spPr>
        <a:solidFill>
          <a:srgbClr val="005580"/>
        </a:solidFill>
      </dgm:spPr>
      <dgm:t>
        <a:bodyPr/>
        <a:lstStyle/>
        <a:p>
          <a:pPr algn="l" rtl="0"/>
          <a:r>
            <a:rPr lang="es" sz="1800" b="1" i="0" u="none" baseline="0"/>
            <a:t>Los expertos de los países completan la encuesta</a:t>
          </a:r>
          <a:endParaRPr lang="es" sz="1800" b="1" dirty="0"/>
        </a:p>
      </dgm:t>
    </dgm:pt>
    <dgm:pt modelId="{F227CF80-29EF-4F05-96B7-C79A12FEE8C3}" type="parTrans" cxnId="{501F28B6-8915-482C-99C2-9A5AADD934D9}">
      <dgm:prSet/>
      <dgm:spPr/>
      <dgm:t>
        <a:bodyPr/>
        <a:lstStyle/>
        <a:p>
          <a:endParaRPr lang="es"/>
        </a:p>
      </dgm:t>
    </dgm:pt>
    <dgm:pt modelId="{75689157-7D1C-45CF-9D96-6F52C364C34B}" type="sibTrans" cxnId="{501F28B6-8915-482C-99C2-9A5AADD934D9}">
      <dgm:prSet/>
      <dgm:spPr>
        <a:solidFill>
          <a:srgbClr val="E77033"/>
        </a:solidFill>
        <a:ln>
          <a:noFill/>
        </a:ln>
      </dgm:spPr>
      <dgm:t>
        <a:bodyPr/>
        <a:lstStyle/>
        <a:p>
          <a:endParaRPr lang="es"/>
        </a:p>
      </dgm:t>
    </dgm:pt>
    <dgm:pt modelId="{CA955749-6B7A-4DE1-B31D-E13EE75FC62F}">
      <dgm:prSet phldrT="[Text]" custT="1"/>
      <dgm:spPr>
        <a:solidFill>
          <a:srgbClr val="005580"/>
        </a:solidFill>
      </dgm:spPr>
      <dgm:t>
        <a:bodyPr/>
        <a:lstStyle/>
        <a:p>
          <a:pPr algn="l" rtl="0"/>
          <a:r>
            <a:rPr lang="es" sz="2000" b="1" i="0" u="none" baseline="0"/>
            <a:t>Revisión del IBP</a:t>
          </a:r>
          <a:endParaRPr lang="es" sz="2000" b="1" dirty="0"/>
        </a:p>
      </dgm:t>
    </dgm:pt>
    <dgm:pt modelId="{718DF07D-981A-491E-99F8-606EFE47BB39}" type="parTrans" cxnId="{C9264B54-7700-4768-84B8-F2CE21CF43EB}">
      <dgm:prSet/>
      <dgm:spPr/>
      <dgm:t>
        <a:bodyPr/>
        <a:lstStyle/>
        <a:p>
          <a:endParaRPr lang="es"/>
        </a:p>
      </dgm:t>
    </dgm:pt>
    <dgm:pt modelId="{8474B35A-2CF4-436B-B5AF-334FC9292561}" type="sibTrans" cxnId="{C9264B54-7700-4768-84B8-F2CE21CF43EB}">
      <dgm:prSet/>
      <dgm:spPr>
        <a:solidFill>
          <a:srgbClr val="E77033"/>
        </a:solidFill>
        <a:ln>
          <a:noFill/>
        </a:ln>
      </dgm:spPr>
      <dgm:t>
        <a:bodyPr/>
        <a:lstStyle/>
        <a:p>
          <a:endParaRPr lang="es"/>
        </a:p>
      </dgm:t>
    </dgm:pt>
    <dgm:pt modelId="{F15B8654-065E-4B9C-A6A5-1814BD1AEF7A}">
      <dgm:prSet phldrT="[Text]" custT="1"/>
      <dgm:spPr>
        <a:solidFill>
          <a:srgbClr val="005580"/>
        </a:solidFill>
      </dgm:spPr>
      <dgm:t>
        <a:bodyPr/>
        <a:lstStyle/>
        <a:p>
          <a:pPr algn="l" rtl="0"/>
          <a:r>
            <a:rPr lang="es" sz="2000" b="1" i="0" u="none" baseline="0"/>
            <a:t>Revisión externa</a:t>
          </a:r>
          <a:endParaRPr lang="es" sz="2000" b="1" dirty="0"/>
        </a:p>
      </dgm:t>
    </dgm:pt>
    <dgm:pt modelId="{1D1696F2-173E-4725-A9A6-C3B3F6F97898}" type="parTrans" cxnId="{C080D225-F950-402D-925F-9D5DCA037BD8}">
      <dgm:prSet/>
      <dgm:spPr/>
      <dgm:t>
        <a:bodyPr/>
        <a:lstStyle/>
        <a:p>
          <a:endParaRPr lang="es"/>
        </a:p>
      </dgm:t>
    </dgm:pt>
    <dgm:pt modelId="{C2C95BE0-C2CA-496B-BB0E-1AA4FEAD03AF}" type="sibTrans" cxnId="{C080D225-F950-402D-925F-9D5DCA037BD8}">
      <dgm:prSet/>
      <dgm:spPr>
        <a:solidFill>
          <a:srgbClr val="E77033"/>
        </a:solidFill>
        <a:ln>
          <a:noFill/>
        </a:ln>
      </dgm:spPr>
      <dgm:t>
        <a:bodyPr/>
        <a:lstStyle/>
        <a:p>
          <a:endParaRPr lang="es"/>
        </a:p>
      </dgm:t>
    </dgm:pt>
    <dgm:pt modelId="{BF8BE51A-B594-4CC6-89A2-6A3106ACC33F}">
      <dgm:prSet phldrT="[Text]" custT="1"/>
      <dgm:spPr>
        <a:solidFill>
          <a:srgbClr val="005580"/>
        </a:solidFill>
      </dgm:spPr>
      <dgm:t>
        <a:bodyPr/>
        <a:lstStyle/>
        <a:p>
          <a:pPr algn="l" rtl="0"/>
          <a:r>
            <a:rPr lang="es" sz="2000" b="1" i="0" u="none" baseline="0"/>
            <a:t>Revisión del gobierno</a:t>
          </a:r>
          <a:endParaRPr lang="es" sz="2000" b="1" dirty="0"/>
        </a:p>
      </dgm:t>
    </dgm:pt>
    <dgm:pt modelId="{FB4E33B7-7812-4397-8793-BC7B5F222D35}" type="parTrans" cxnId="{33614730-0074-4DAF-9578-39EDA7B429E7}">
      <dgm:prSet/>
      <dgm:spPr/>
      <dgm:t>
        <a:bodyPr/>
        <a:lstStyle/>
        <a:p>
          <a:endParaRPr lang="es"/>
        </a:p>
      </dgm:t>
    </dgm:pt>
    <dgm:pt modelId="{24806AEE-E2CA-4C34-B856-1E2B17C99138}" type="sibTrans" cxnId="{33614730-0074-4DAF-9578-39EDA7B429E7}">
      <dgm:prSet/>
      <dgm:spPr>
        <a:solidFill>
          <a:srgbClr val="E77033"/>
        </a:solidFill>
        <a:ln>
          <a:noFill/>
        </a:ln>
      </dgm:spPr>
      <dgm:t>
        <a:bodyPr/>
        <a:lstStyle/>
        <a:p>
          <a:endParaRPr lang="es"/>
        </a:p>
      </dgm:t>
    </dgm:pt>
    <dgm:pt modelId="{1CAB87BE-5804-4F6E-AF23-F056A8CCD5D5}">
      <dgm:prSet phldrT="[Text]" custT="1"/>
      <dgm:spPr>
        <a:solidFill>
          <a:srgbClr val="005580"/>
        </a:solidFill>
      </dgm:spPr>
      <dgm:t>
        <a:bodyPr/>
        <a:lstStyle/>
        <a:p>
          <a:pPr algn="l" rtl="0"/>
          <a:r>
            <a:rPr lang="es" sz="2000" b="1" i="0" u="none" baseline="0"/>
            <a:t>Revisión final del IBP</a:t>
          </a:r>
          <a:endParaRPr lang="es" sz="2000" b="1" dirty="0"/>
        </a:p>
      </dgm:t>
    </dgm:pt>
    <dgm:pt modelId="{B85F7CA8-C439-46E1-8F8A-02685B2FCE15}" type="parTrans" cxnId="{66E8CA06-FB52-4876-97B3-75CCCCC1307F}">
      <dgm:prSet/>
      <dgm:spPr/>
      <dgm:t>
        <a:bodyPr/>
        <a:lstStyle/>
        <a:p>
          <a:endParaRPr lang="es"/>
        </a:p>
      </dgm:t>
    </dgm:pt>
    <dgm:pt modelId="{468E9413-946B-40A9-B478-22BE9596FA3B}" type="sibTrans" cxnId="{66E8CA06-FB52-4876-97B3-75CCCCC1307F}">
      <dgm:prSet/>
      <dgm:spPr/>
      <dgm:t>
        <a:bodyPr/>
        <a:lstStyle/>
        <a:p>
          <a:endParaRPr lang="es"/>
        </a:p>
      </dgm:t>
    </dgm:pt>
    <dgm:pt modelId="{0EC85126-ED7F-4CEF-BCC7-D5A3E3D42E2A}" type="pres">
      <dgm:prSet presAssocID="{B615960E-63E6-45F3-9331-DD6551C3836A}" presName="Name0" presStyleCnt="0">
        <dgm:presLayoutVars>
          <dgm:dir/>
          <dgm:resizeHandles/>
        </dgm:presLayoutVars>
      </dgm:prSet>
      <dgm:spPr/>
      <dgm:t>
        <a:bodyPr/>
        <a:lstStyle/>
        <a:p>
          <a:endParaRPr lang="es"/>
        </a:p>
      </dgm:t>
    </dgm:pt>
    <dgm:pt modelId="{EB72845F-9DAF-4EED-BF3E-46D04726DD86}" type="pres">
      <dgm:prSet presAssocID="{F39C9722-E444-457A-8932-F4250C361246}" presName="compNode" presStyleCnt="0"/>
      <dgm:spPr/>
    </dgm:pt>
    <dgm:pt modelId="{7767E9AE-E0C3-443D-9BBA-16546A78E831}" type="pres">
      <dgm:prSet presAssocID="{F39C9722-E444-457A-8932-F4250C361246}" presName="dummyConnPt" presStyleCnt="0"/>
      <dgm:spPr/>
    </dgm:pt>
    <dgm:pt modelId="{F7676FC8-CF7A-4FD6-A763-433C74F70F1E}" type="pres">
      <dgm:prSet presAssocID="{F39C9722-E444-457A-8932-F4250C361246}" presName="node" presStyleLbl="node1" presStyleIdx="0" presStyleCnt="5" custScaleX="100661" custLinFactX="-23140" custLinFactY="26868" custLinFactNeighborX="-100000" custLinFactNeighborY="100000">
        <dgm:presLayoutVars>
          <dgm:bulletEnabled val="1"/>
        </dgm:presLayoutVars>
      </dgm:prSet>
      <dgm:spPr/>
      <dgm:t>
        <a:bodyPr/>
        <a:lstStyle/>
        <a:p>
          <a:endParaRPr lang="es"/>
        </a:p>
      </dgm:t>
    </dgm:pt>
    <dgm:pt modelId="{7ED60E79-88F1-40F5-9E6D-8EB7400D9DF0}" type="pres">
      <dgm:prSet presAssocID="{75689157-7D1C-45CF-9D96-6F52C364C34B}" presName="sibTrans" presStyleLbl="bgSibTrans2D1" presStyleIdx="0" presStyleCnt="4" custScaleX="21794" custScaleY="134144" custLinFactY="18806" custLinFactNeighborX="22464" custLinFactNeighborY="100000"/>
      <dgm:spPr/>
      <dgm:t>
        <a:bodyPr/>
        <a:lstStyle/>
        <a:p>
          <a:endParaRPr lang="es"/>
        </a:p>
      </dgm:t>
    </dgm:pt>
    <dgm:pt modelId="{3F6CAA32-542A-4CDE-8ECF-83D57A87A6DC}" type="pres">
      <dgm:prSet presAssocID="{CA955749-6B7A-4DE1-B31D-E13EE75FC62F}" presName="compNode" presStyleCnt="0"/>
      <dgm:spPr/>
    </dgm:pt>
    <dgm:pt modelId="{3A25736E-1282-4166-8460-6E32FA711BC6}" type="pres">
      <dgm:prSet presAssocID="{CA955749-6B7A-4DE1-B31D-E13EE75FC62F}" presName="dummyConnPt" presStyleCnt="0"/>
      <dgm:spPr/>
    </dgm:pt>
    <dgm:pt modelId="{7A4DE5F9-D7A1-4AC2-843B-A8FD1EBDF472}" type="pres">
      <dgm:prSet presAssocID="{CA955749-6B7A-4DE1-B31D-E13EE75FC62F}" presName="node" presStyleLbl="node1" presStyleIdx="1" presStyleCnt="5">
        <dgm:presLayoutVars>
          <dgm:bulletEnabled val="1"/>
        </dgm:presLayoutVars>
      </dgm:prSet>
      <dgm:spPr/>
      <dgm:t>
        <a:bodyPr/>
        <a:lstStyle/>
        <a:p>
          <a:endParaRPr lang="es"/>
        </a:p>
      </dgm:t>
    </dgm:pt>
    <dgm:pt modelId="{4FB263DC-3319-46C1-9EE4-BA9FD9710BA4}" type="pres">
      <dgm:prSet presAssocID="{8474B35A-2CF4-436B-B5AF-334FC9292561}" presName="sibTrans" presStyleLbl="bgSibTrans2D1" presStyleIdx="1" presStyleCnt="4" custScaleX="36465" custScaleY="145112" custLinFactY="18806" custLinFactNeighborX="37020" custLinFactNeighborY="100000"/>
      <dgm:spPr/>
      <dgm:t>
        <a:bodyPr/>
        <a:lstStyle/>
        <a:p>
          <a:endParaRPr lang="es"/>
        </a:p>
      </dgm:t>
    </dgm:pt>
    <dgm:pt modelId="{BE8D8694-A44D-4B05-AF2C-143C0F5C9697}" type="pres">
      <dgm:prSet presAssocID="{F15B8654-065E-4B9C-A6A5-1814BD1AEF7A}" presName="compNode" presStyleCnt="0"/>
      <dgm:spPr/>
    </dgm:pt>
    <dgm:pt modelId="{83A4F49C-B1DF-43A3-A8E8-C516EA078962}" type="pres">
      <dgm:prSet presAssocID="{F15B8654-065E-4B9C-A6A5-1814BD1AEF7A}" presName="dummyConnPt" presStyleCnt="0"/>
      <dgm:spPr/>
    </dgm:pt>
    <dgm:pt modelId="{63FB3286-C64B-4964-8689-221D1C06D429}" type="pres">
      <dgm:prSet presAssocID="{F15B8654-065E-4B9C-A6A5-1814BD1AEF7A}" presName="node" presStyleLbl="node1" presStyleIdx="2" presStyleCnt="5">
        <dgm:presLayoutVars>
          <dgm:bulletEnabled val="1"/>
        </dgm:presLayoutVars>
      </dgm:prSet>
      <dgm:spPr/>
      <dgm:t>
        <a:bodyPr/>
        <a:lstStyle/>
        <a:p>
          <a:endParaRPr lang="es"/>
        </a:p>
      </dgm:t>
    </dgm:pt>
    <dgm:pt modelId="{0AF8AF0A-A307-47A7-A84E-A0E75887A603}" type="pres">
      <dgm:prSet presAssocID="{C2C95BE0-C2CA-496B-BB0E-1AA4FEAD03AF}" presName="sibTrans" presStyleLbl="bgSibTrans2D1" presStyleIdx="2" presStyleCnt="4" custScaleX="27086" custScaleY="137166" custLinFactY="18806" custLinFactNeighborX="20775" custLinFactNeighborY="100000"/>
      <dgm:spPr/>
      <dgm:t>
        <a:bodyPr/>
        <a:lstStyle/>
        <a:p>
          <a:endParaRPr lang="es"/>
        </a:p>
      </dgm:t>
    </dgm:pt>
    <dgm:pt modelId="{74BF82FC-1D53-472B-9536-083CAD025490}" type="pres">
      <dgm:prSet presAssocID="{BF8BE51A-B594-4CC6-89A2-6A3106ACC33F}" presName="compNode" presStyleCnt="0"/>
      <dgm:spPr/>
    </dgm:pt>
    <dgm:pt modelId="{3C4D7390-AB3E-409A-AD7F-677E78C34FCF}" type="pres">
      <dgm:prSet presAssocID="{BF8BE51A-B594-4CC6-89A2-6A3106ACC33F}" presName="dummyConnPt" presStyleCnt="0"/>
      <dgm:spPr/>
    </dgm:pt>
    <dgm:pt modelId="{DE752115-653D-4D0D-9EF1-E0274D65FB35}" type="pres">
      <dgm:prSet presAssocID="{BF8BE51A-B594-4CC6-89A2-6A3106ACC33F}" presName="node" presStyleLbl="node1" presStyleIdx="3" presStyleCnt="5">
        <dgm:presLayoutVars>
          <dgm:bulletEnabled val="1"/>
        </dgm:presLayoutVars>
      </dgm:prSet>
      <dgm:spPr/>
      <dgm:t>
        <a:bodyPr/>
        <a:lstStyle/>
        <a:p>
          <a:endParaRPr lang="es"/>
        </a:p>
      </dgm:t>
    </dgm:pt>
    <dgm:pt modelId="{9B0B3EB2-1261-4AA2-B071-042F23EA54B4}" type="pres">
      <dgm:prSet presAssocID="{24806AEE-E2CA-4C34-B856-1E2B17C99138}" presName="sibTrans" presStyleLbl="bgSibTrans2D1" presStyleIdx="3" presStyleCnt="4" custScaleX="23681" custScaleY="134144" custLinFactY="18806" custLinFactNeighborX="21191" custLinFactNeighborY="100000"/>
      <dgm:spPr/>
      <dgm:t>
        <a:bodyPr/>
        <a:lstStyle/>
        <a:p>
          <a:endParaRPr lang="es"/>
        </a:p>
      </dgm:t>
    </dgm:pt>
    <dgm:pt modelId="{D526621F-E1C6-4140-A70A-514EDDEFD56F}" type="pres">
      <dgm:prSet presAssocID="{1CAB87BE-5804-4F6E-AF23-F056A8CCD5D5}" presName="compNode" presStyleCnt="0"/>
      <dgm:spPr/>
    </dgm:pt>
    <dgm:pt modelId="{E84EC401-BF96-4D31-B51B-5EDD1667F0DB}" type="pres">
      <dgm:prSet presAssocID="{1CAB87BE-5804-4F6E-AF23-F056A8CCD5D5}" presName="dummyConnPt" presStyleCnt="0"/>
      <dgm:spPr/>
    </dgm:pt>
    <dgm:pt modelId="{CED5FA93-FF11-4CDB-B9FD-D7E78E77D694}" type="pres">
      <dgm:prSet presAssocID="{1CAB87BE-5804-4F6E-AF23-F056A8CCD5D5}" presName="node" presStyleLbl="node1" presStyleIdx="4" presStyleCnt="5" custLinFactX="30720" custLinFactY="28587" custLinFactNeighborX="100000" custLinFactNeighborY="100000">
        <dgm:presLayoutVars>
          <dgm:bulletEnabled val="1"/>
        </dgm:presLayoutVars>
      </dgm:prSet>
      <dgm:spPr/>
      <dgm:t>
        <a:bodyPr/>
        <a:lstStyle/>
        <a:p>
          <a:endParaRPr lang="es"/>
        </a:p>
      </dgm:t>
    </dgm:pt>
  </dgm:ptLst>
  <dgm:cxnLst>
    <dgm:cxn modelId="{E372CE36-6887-4C7E-A4E0-9972071070FF}" type="presOf" srcId="{24806AEE-E2CA-4C34-B856-1E2B17C99138}" destId="{9B0B3EB2-1261-4AA2-B071-042F23EA54B4}" srcOrd="0" destOrd="0" presId="urn:microsoft.com/office/officeart/2005/8/layout/bProcess4"/>
    <dgm:cxn modelId="{4DF7A834-91AD-4567-84D1-C6AEE44B3B14}" type="presOf" srcId="{F39C9722-E444-457A-8932-F4250C361246}" destId="{F7676FC8-CF7A-4FD6-A763-433C74F70F1E}" srcOrd="0" destOrd="0" presId="urn:microsoft.com/office/officeart/2005/8/layout/bProcess4"/>
    <dgm:cxn modelId="{94B42774-1CCC-4463-8B42-A385E1CD457B}" type="presOf" srcId="{C2C95BE0-C2CA-496B-BB0E-1AA4FEAD03AF}" destId="{0AF8AF0A-A307-47A7-A84E-A0E75887A603}" srcOrd="0" destOrd="0" presId="urn:microsoft.com/office/officeart/2005/8/layout/bProcess4"/>
    <dgm:cxn modelId="{E7D3632E-3048-4C7A-B3F6-3FC12A618672}" type="presOf" srcId="{BF8BE51A-B594-4CC6-89A2-6A3106ACC33F}" destId="{DE752115-653D-4D0D-9EF1-E0274D65FB35}" srcOrd="0" destOrd="0" presId="urn:microsoft.com/office/officeart/2005/8/layout/bProcess4"/>
    <dgm:cxn modelId="{877DBE97-0E1B-4766-9ED8-35856337724C}" type="presOf" srcId="{F15B8654-065E-4B9C-A6A5-1814BD1AEF7A}" destId="{63FB3286-C64B-4964-8689-221D1C06D429}" srcOrd="0" destOrd="0" presId="urn:microsoft.com/office/officeart/2005/8/layout/bProcess4"/>
    <dgm:cxn modelId="{5C304D6A-C50D-4A66-9489-458FBDFBD55A}" type="presOf" srcId="{B615960E-63E6-45F3-9331-DD6551C3836A}" destId="{0EC85126-ED7F-4CEF-BCC7-D5A3E3D42E2A}" srcOrd="0" destOrd="0" presId="urn:microsoft.com/office/officeart/2005/8/layout/bProcess4"/>
    <dgm:cxn modelId="{C080D225-F950-402D-925F-9D5DCA037BD8}" srcId="{B615960E-63E6-45F3-9331-DD6551C3836A}" destId="{F15B8654-065E-4B9C-A6A5-1814BD1AEF7A}" srcOrd="2" destOrd="0" parTransId="{1D1696F2-173E-4725-A9A6-C3B3F6F97898}" sibTransId="{C2C95BE0-C2CA-496B-BB0E-1AA4FEAD03AF}"/>
    <dgm:cxn modelId="{33614730-0074-4DAF-9578-39EDA7B429E7}" srcId="{B615960E-63E6-45F3-9331-DD6551C3836A}" destId="{BF8BE51A-B594-4CC6-89A2-6A3106ACC33F}" srcOrd="3" destOrd="0" parTransId="{FB4E33B7-7812-4397-8793-BC7B5F222D35}" sibTransId="{24806AEE-E2CA-4C34-B856-1E2B17C99138}"/>
    <dgm:cxn modelId="{66E8CA06-FB52-4876-97B3-75CCCCC1307F}" srcId="{B615960E-63E6-45F3-9331-DD6551C3836A}" destId="{1CAB87BE-5804-4F6E-AF23-F056A8CCD5D5}" srcOrd="4" destOrd="0" parTransId="{B85F7CA8-C439-46E1-8F8A-02685B2FCE15}" sibTransId="{468E9413-946B-40A9-B478-22BE9596FA3B}"/>
    <dgm:cxn modelId="{501F28B6-8915-482C-99C2-9A5AADD934D9}" srcId="{B615960E-63E6-45F3-9331-DD6551C3836A}" destId="{F39C9722-E444-457A-8932-F4250C361246}" srcOrd="0" destOrd="0" parTransId="{F227CF80-29EF-4F05-96B7-C79A12FEE8C3}" sibTransId="{75689157-7D1C-45CF-9D96-6F52C364C34B}"/>
    <dgm:cxn modelId="{6A45A746-8F0D-41EC-AC52-7B85D8BD28D1}" type="presOf" srcId="{CA955749-6B7A-4DE1-B31D-E13EE75FC62F}" destId="{7A4DE5F9-D7A1-4AC2-843B-A8FD1EBDF472}" srcOrd="0" destOrd="0" presId="urn:microsoft.com/office/officeart/2005/8/layout/bProcess4"/>
    <dgm:cxn modelId="{FC67D2C9-BC26-4935-B9AE-488C09C5B8D4}" type="presOf" srcId="{75689157-7D1C-45CF-9D96-6F52C364C34B}" destId="{7ED60E79-88F1-40F5-9E6D-8EB7400D9DF0}" srcOrd="0" destOrd="0" presId="urn:microsoft.com/office/officeart/2005/8/layout/bProcess4"/>
    <dgm:cxn modelId="{C9264B54-7700-4768-84B8-F2CE21CF43EB}" srcId="{B615960E-63E6-45F3-9331-DD6551C3836A}" destId="{CA955749-6B7A-4DE1-B31D-E13EE75FC62F}" srcOrd="1" destOrd="0" parTransId="{718DF07D-981A-491E-99F8-606EFE47BB39}" sibTransId="{8474B35A-2CF4-436B-B5AF-334FC9292561}"/>
    <dgm:cxn modelId="{CAEF815A-363A-4FA6-A885-F2F67B25BAD3}" type="presOf" srcId="{8474B35A-2CF4-436B-B5AF-334FC9292561}" destId="{4FB263DC-3319-46C1-9EE4-BA9FD9710BA4}" srcOrd="0" destOrd="0" presId="urn:microsoft.com/office/officeart/2005/8/layout/bProcess4"/>
    <dgm:cxn modelId="{D294B242-46C7-4A77-9A5A-DA4E44FE0AFB}" type="presOf" srcId="{1CAB87BE-5804-4F6E-AF23-F056A8CCD5D5}" destId="{CED5FA93-FF11-4CDB-B9FD-D7E78E77D694}" srcOrd="0" destOrd="0" presId="urn:microsoft.com/office/officeart/2005/8/layout/bProcess4"/>
    <dgm:cxn modelId="{86B56E5A-5ADD-4311-A557-54742D53276B}" type="presParOf" srcId="{0EC85126-ED7F-4CEF-BCC7-D5A3E3D42E2A}" destId="{EB72845F-9DAF-4EED-BF3E-46D04726DD86}" srcOrd="0" destOrd="0" presId="urn:microsoft.com/office/officeart/2005/8/layout/bProcess4"/>
    <dgm:cxn modelId="{DF8291E7-C6CD-408A-BF98-975927083D0E}" type="presParOf" srcId="{EB72845F-9DAF-4EED-BF3E-46D04726DD86}" destId="{7767E9AE-E0C3-443D-9BBA-16546A78E831}" srcOrd="0" destOrd="0" presId="urn:microsoft.com/office/officeart/2005/8/layout/bProcess4"/>
    <dgm:cxn modelId="{DF6F17E8-E126-438F-A2B6-48733017954C}" type="presParOf" srcId="{EB72845F-9DAF-4EED-BF3E-46D04726DD86}" destId="{F7676FC8-CF7A-4FD6-A763-433C74F70F1E}" srcOrd="1" destOrd="0" presId="urn:microsoft.com/office/officeart/2005/8/layout/bProcess4"/>
    <dgm:cxn modelId="{EF0858FB-0C7A-44CA-8DD2-38A6506E880B}" type="presParOf" srcId="{0EC85126-ED7F-4CEF-BCC7-D5A3E3D42E2A}" destId="{7ED60E79-88F1-40F5-9E6D-8EB7400D9DF0}" srcOrd="1" destOrd="0" presId="urn:microsoft.com/office/officeart/2005/8/layout/bProcess4"/>
    <dgm:cxn modelId="{EAE90F69-0EBD-4F66-BED9-6ADF57C0B2C1}" type="presParOf" srcId="{0EC85126-ED7F-4CEF-BCC7-D5A3E3D42E2A}" destId="{3F6CAA32-542A-4CDE-8ECF-83D57A87A6DC}" srcOrd="2" destOrd="0" presId="urn:microsoft.com/office/officeart/2005/8/layout/bProcess4"/>
    <dgm:cxn modelId="{D2F1368B-8599-486E-9AEB-2CB947DEF7BC}" type="presParOf" srcId="{3F6CAA32-542A-4CDE-8ECF-83D57A87A6DC}" destId="{3A25736E-1282-4166-8460-6E32FA711BC6}" srcOrd="0" destOrd="0" presId="urn:microsoft.com/office/officeart/2005/8/layout/bProcess4"/>
    <dgm:cxn modelId="{0E94CA55-37DA-481A-8EB1-1AF7F880858D}" type="presParOf" srcId="{3F6CAA32-542A-4CDE-8ECF-83D57A87A6DC}" destId="{7A4DE5F9-D7A1-4AC2-843B-A8FD1EBDF472}" srcOrd="1" destOrd="0" presId="urn:microsoft.com/office/officeart/2005/8/layout/bProcess4"/>
    <dgm:cxn modelId="{E6A4F497-1DC0-4F1A-8105-59F8C1E10E98}" type="presParOf" srcId="{0EC85126-ED7F-4CEF-BCC7-D5A3E3D42E2A}" destId="{4FB263DC-3319-46C1-9EE4-BA9FD9710BA4}" srcOrd="3" destOrd="0" presId="urn:microsoft.com/office/officeart/2005/8/layout/bProcess4"/>
    <dgm:cxn modelId="{DD2756CB-13AC-41D6-B5D4-3765BF0BD26B}" type="presParOf" srcId="{0EC85126-ED7F-4CEF-BCC7-D5A3E3D42E2A}" destId="{BE8D8694-A44D-4B05-AF2C-143C0F5C9697}" srcOrd="4" destOrd="0" presId="urn:microsoft.com/office/officeart/2005/8/layout/bProcess4"/>
    <dgm:cxn modelId="{9F56F96E-21FE-4431-91FF-60520EA38435}" type="presParOf" srcId="{BE8D8694-A44D-4B05-AF2C-143C0F5C9697}" destId="{83A4F49C-B1DF-43A3-A8E8-C516EA078962}" srcOrd="0" destOrd="0" presId="urn:microsoft.com/office/officeart/2005/8/layout/bProcess4"/>
    <dgm:cxn modelId="{E4C7F17E-3C9C-4DB0-9026-1FD2D228C704}" type="presParOf" srcId="{BE8D8694-A44D-4B05-AF2C-143C0F5C9697}" destId="{63FB3286-C64B-4964-8689-221D1C06D429}" srcOrd="1" destOrd="0" presId="urn:microsoft.com/office/officeart/2005/8/layout/bProcess4"/>
    <dgm:cxn modelId="{C0DF154B-D9BB-4357-A288-0C2CA5C50C39}" type="presParOf" srcId="{0EC85126-ED7F-4CEF-BCC7-D5A3E3D42E2A}" destId="{0AF8AF0A-A307-47A7-A84E-A0E75887A603}" srcOrd="5" destOrd="0" presId="urn:microsoft.com/office/officeart/2005/8/layout/bProcess4"/>
    <dgm:cxn modelId="{F9D3D497-321F-468E-A365-254C7AE7E608}" type="presParOf" srcId="{0EC85126-ED7F-4CEF-BCC7-D5A3E3D42E2A}" destId="{74BF82FC-1D53-472B-9536-083CAD025490}" srcOrd="6" destOrd="0" presId="urn:microsoft.com/office/officeart/2005/8/layout/bProcess4"/>
    <dgm:cxn modelId="{E6DACAF7-91CC-4690-BA06-46A3F5486749}" type="presParOf" srcId="{74BF82FC-1D53-472B-9536-083CAD025490}" destId="{3C4D7390-AB3E-409A-AD7F-677E78C34FCF}" srcOrd="0" destOrd="0" presId="urn:microsoft.com/office/officeart/2005/8/layout/bProcess4"/>
    <dgm:cxn modelId="{67E2B50F-B57B-44A3-875A-63F94F1A48EB}" type="presParOf" srcId="{74BF82FC-1D53-472B-9536-083CAD025490}" destId="{DE752115-653D-4D0D-9EF1-E0274D65FB35}" srcOrd="1" destOrd="0" presId="urn:microsoft.com/office/officeart/2005/8/layout/bProcess4"/>
    <dgm:cxn modelId="{C3055CD1-6870-438E-A2AA-B6B5536018BB}" type="presParOf" srcId="{0EC85126-ED7F-4CEF-BCC7-D5A3E3D42E2A}" destId="{9B0B3EB2-1261-4AA2-B071-042F23EA54B4}" srcOrd="7" destOrd="0" presId="urn:microsoft.com/office/officeart/2005/8/layout/bProcess4"/>
    <dgm:cxn modelId="{BE3A4D9E-18A0-4C95-9FFB-3506B0B7C36F}" type="presParOf" srcId="{0EC85126-ED7F-4CEF-BCC7-D5A3E3D42E2A}" destId="{D526621F-E1C6-4140-A70A-514EDDEFD56F}" srcOrd="8" destOrd="0" presId="urn:microsoft.com/office/officeart/2005/8/layout/bProcess4"/>
    <dgm:cxn modelId="{4564C08C-B43F-40B6-8040-ACEF87D252B9}" type="presParOf" srcId="{D526621F-E1C6-4140-A70A-514EDDEFD56F}" destId="{E84EC401-BF96-4D31-B51B-5EDD1667F0DB}" srcOrd="0" destOrd="0" presId="urn:microsoft.com/office/officeart/2005/8/layout/bProcess4"/>
    <dgm:cxn modelId="{51E19B6C-2078-4C41-A9A3-4AF46796D451}" type="presParOf" srcId="{D526621F-E1C6-4140-A70A-514EDDEFD56F}" destId="{CED5FA93-FF11-4CDB-B9FD-D7E78E77D69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60E79-88F1-40F5-9E6D-8EB7400D9DF0}">
      <dsp:nvSpPr>
        <dsp:cNvPr id="0" name=""/>
        <dsp:cNvSpPr/>
      </dsp:nvSpPr>
      <dsp:spPr>
        <a:xfrm rot="21574211">
          <a:off x="1982004" y="1689383"/>
          <a:ext cx="476321" cy="214620"/>
        </a:xfrm>
        <a:prstGeom prst="rect">
          <a:avLst/>
        </a:prstGeom>
        <a:solidFill>
          <a:srgbClr val="E77033"/>
        </a:solidFill>
        <a:ln>
          <a:noFill/>
        </a:ln>
        <a:effectLst/>
      </dsp:spPr>
      <dsp:style>
        <a:lnRef idx="0">
          <a:scrgbClr r="0" g="0" b="0"/>
        </a:lnRef>
        <a:fillRef idx="1">
          <a:scrgbClr r="0" g="0" b="0"/>
        </a:fillRef>
        <a:effectRef idx="0">
          <a:scrgbClr r="0" g="0" b="0"/>
        </a:effectRef>
        <a:fontRef idx="minor">
          <a:schemeClr val="lt1"/>
        </a:fontRef>
      </dsp:style>
    </dsp:sp>
    <dsp:sp modelId="{F7676FC8-CF7A-4FD6-A763-433C74F70F1E}">
      <dsp:nvSpPr>
        <dsp:cNvPr id="0" name=""/>
        <dsp:cNvSpPr/>
      </dsp:nvSpPr>
      <dsp:spPr>
        <a:xfrm>
          <a:off x="267953" y="1353515"/>
          <a:ext cx="1789446" cy="1066617"/>
        </a:xfrm>
        <a:prstGeom prst="roundRect">
          <a:avLst>
            <a:gd name="adj" fmla="val 10000"/>
          </a:avLst>
        </a:prstGeom>
        <a:solidFill>
          <a:srgbClr val="0055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 sz="1800" b="1" i="0" u="none" kern="1200" baseline="0"/>
            <a:t>Los expertos de los países completan la encuesta</a:t>
          </a:r>
          <a:endParaRPr lang="es" sz="1800" b="1" kern="1200" dirty="0"/>
        </a:p>
      </dsp:txBody>
      <dsp:txXfrm>
        <a:off x="299193" y="1384755"/>
        <a:ext cx="1726966" cy="1004137"/>
      </dsp:txXfrm>
    </dsp:sp>
    <dsp:sp modelId="{4FB263DC-3319-46C1-9EE4-BA9FD9710BA4}">
      <dsp:nvSpPr>
        <dsp:cNvPr id="0" name=""/>
        <dsp:cNvSpPr/>
      </dsp:nvSpPr>
      <dsp:spPr>
        <a:xfrm rot="5400000">
          <a:off x="3071114" y="2335518"/>
          <a:ext cx="483604" cy="232168"/>
        </a:xfrm>
        <a:prstGeom prst="rect">
          <a:avLst/>
        </a:prstGeom>
        <a:solidFill>
          <a:srgbClr val="E77033"/>
        </a:solidFill>
        <a:ln>
          <a:noFill/>
        </a:ln>
        <a:effectLst/>
      </dsp:spPr>
      <dsp:style>
        <a:lnRef idx="0">
          <a:scrgbClr r="0" g="0" b="0"/>
        </a:lnRef>
        <a:fillRef idx="1">
          <a:scrgbClr r="0" g="0" b="0"/>
        </a:fillRef>
        <a:effectRef idx="0">
          <a:scrgbClr r="0" g="0" b="0"/>
        </a:effectRef>
        <a:fontRef idx="minor">
          <a:schemeClr val="lt1"/>
        </a:fontRef>
      </dsp:style>
    </dsp:sp>
    <dsp:sp modelId="{7A4DE5F9-D7A1-4AC2-843B-A8FD1EBDF472}">
      <dsp:nvSpPr>
        <dsp:cNvPr id="0" name=""/>
        <dsp:cNvSpPr/>
      </dsp:nvSpPr>
      <dsp:spPr>
        <a:xfrm>
          <a:off x="2462883" y="1333591"/>
          <a:ext cx="1777696" cy="1066617"/>
        </a:xfrm>
        <a:prstGeom prst="roundRect">
          <a:avLst>
            <a:gd name="adj" fmla="val 10000"/>
          </a:avLst>
        </a:prstGeom>
        <a:solidFill>
          <a:srgbClr val="0055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 sz="2000" b="1" i="0" u="none" kern="1200" baseline="0"/>
            <a:t>Revisión del IBP</a:t>
          </a:r>
          <a:endParaRPr lang="es" sz="2000" b="1" kern="1200" dirty="0"/>
        </a:p>
      </dsp:txBody>
      <dsp:txXfrm>
        <a:off x="2494123" y="1364831"/>
        <a:ext cx="1715216" cy="1004137"/>
      </dsp:txXfrm>
    </dsp:sp>
    <dsp:sp modelId="{0AF8AF0A-A307-47A7-A84E-A0E75887A603}">
      <dsp:nvSpPr>
        <dsp:cNvPr id="0" name=""/>
        <dsp:cNvSpPr/>
      </dsp:nvSpPr>
      <dsp:spPr>
        <a:xfrm>
          <a:off x="4177960" y="3008511"/>
          <a:ext cx="640083" cy="219455"/>
        </a:xfrm>
        <a:prstGeom prst="rect">
          <a:avLst/>
        </a:prstGeom>
        <a:solidFill>
          <a:srgbClr val="E77033"/>
        </a:solidFill>
        <a:ln>
          <a:noFill/>
        </a:ln>
        <a:effectLst/>
      </dsp:spPr>
      <dsp:style>
        <a:lnRef idx="0">
          <a:scrgbClr r="0" g="0" b="0"/>
        </a:lnRef>
        <a:fillRef idx="1">
          <a:scrgbClr r="0" g="0" b="0"/>
        </a:fillRef>
        <a:effectRef idx="0">
          <a:scrgbClr r="0" g="0" b="0"/>
        </a:effectRef>
        <a:fontRef idx="minor">
          <a:schemeClr val="lt1"/>
        </a:fontRef>
      </dsp:style>
    </dsp:sp>
    <dsp:sp modelId="{63FB3286-C64B-4964-8689-221D1C06D429}">
      <dsp:nvSpPr>
        <dsp:cNvPr id="0" name=""/>
        <dsp:cNvSpPr/>
      </dsp:nvSpPr>
      <dsp:spPr>
        <a:xfrm>
          <a:off x="2462883" y="2666863"/>
          <a:ext cx="1777696" cy="1066617"/>
        </a:xfrm>
        <a:prstGeom prst="roundRect">
          <a:avLst>
            <a:gd name="adj" fmla="val 10000"/>
          </a:avLst>
        </a:prstGeom>
        <a:solidFill>
          <a:srgbClr val="0055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 sz="2000" b="1" i="0" u="none" kern="1200" baseline="0"/>
            <a:t>Revisión externa</a:t>
          </a:r>
          <a:endParaRPr lang="es" sz="2000" b="1" kern="1200" dirty="0"/>
        </a:p>
      </dsp:txBody>
      <dsp:txXfrm>
        <a:off x="2494123" y="2698103"/>
        <a:ext cx="1715216" cy="1004137"/>
      </dsp:txXfrm>
    </dsp:sp>
    <dsp:sp modelId="{9B0B3EB2-1261-4AA2-B071-042F23EA54B4}">
      <dsp:nvSpPr>
        <dsp:cNvPr id="0" name=""/>
        <dsp:cNvSpPr/>
      </dsp:nvSpPr>
      <dsp:spPr>
        <a:xfrm rot="473">
          <a:off x="6570692" y="3011088"/>
          <a:ext cx="548628" cy="214620"/>
        </a:xfrm>
        <a:prstGeom prst="rect">
          <a:avLst/>
        </a:prstGeom>
        <a:solidFill>
          <a:srgbClr val="E77033"/>
        </a:solidFill>
        <a:ln>
          <a:noFill/>
        </a:ln>
        <a:effectLst/>
      </dsp:spPr>
      <dsp:style>
        <a:lnRef idx="0">
          <a:scrgbClr r="0" g="0" b="0"/>
        </a:lnRef>
        <a:fillRef idx="1">
          <a:scrgbClr r="0" g="0" b="0"/>
        </a:fillRef>
        <a:effectRef idx="0">
          <a:scrgbClr r="0" g="0" b="0"/>
        </a:effectRef>
        <a:fontRef idx="minor">
          <a:schemeClr val="lt1"/>
        </a:fontRef>
      </dsp:style>
    </dsp:sp>
    <dsp:sp modelId="{DE752115-653D-4D0D-9EF1-E0274D65FB35}">
      <dsp:nvSpPr>
        <dsp:cNvPr id="0" name=""/>
        <dsp:cNvSpPr/>
      </dsp:nvSpPr>
      <dsp:spPr>
        <a:xfrm>
          <a:off x="4833095" y="2666863"/>
          <a:ext cx="1777696" cy="1066617"/>
        </a:xfrm>
        <a:prstGeom prst="roundRect">
          <a:avLst>
            <a:gd name="adj" fmla="val 10000"/>
          </a:avLst>
        </a:prstGeom>
        <a:solidFill>
          <a:srgbClr val="0055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 sz="2000" b="1" i="0" u="none" kern="1200" baseline="0"/>
            <a:t>Revisión del gobierno</a:t>
          </a:r>
          <a:endParaRPr lang="es" sz="2000" b="1" kern="1200" dirty="0"/>
        </a:p>
      </dsp:txBody>
      <dsp:txXfrm>
        <a:off x="4864335" y="2698103"/>
        <a:ext cx="1715216" cy="1004137"/>
      </dsp:txXfrm>
    </dsp:sp>
    <dsp:sp modelId="{CED5FA93-FF11-4CDB-B9FD-D7E78E77D694}">
      <dsp:nvSpPr>
        <dsp:cNvPr id="0" name=""/>
        <dsp:cNvSpPr/>
      </dsp:nvSpPr>
      <dsp:spPr>
        <a:xfrm>
          <a:off x="7156899" y="2667182"/>
          <a:ext cx="1777696" cy="1066617"/>
        </a:xfrm>
        <a:prstGeom prst="roundRect">
          <a:avLst>
            <a:gd name="adj" fmla="val 10000"/>
          </a:avLst>
        </a:prstGeom>
        <a:solidFill>
          <a:srgbClr val="0055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 sz="2000" b="1" i="0" u="none" kern="1200" baseline="0"/>
            <a:t>Revisión final del IBP</a:t>
          </a:r>
          <a:endParaRPr lang="es" sz="2000" b="1" kern="1200" dirty="0"/>
        </a:p>
      </dsp:txBody>
      <dsp:txXfrm>
        <a:off x="7188139" y="2698422"/>
        <a:ext cx="1715216" cy="10041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ＭＳ Ｐゴシック" panose="020B0600070205080204" pitchFamily="34"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ea typeface="ＭＳ Ｐゴシック" panose="020B0600070205080204" pitchFamily="34" charset="-128"/>
              </a:defRPr>
            </a:lvl1pPr>
          </a:lstStyle>
          <a:p>
            <a:pPr>
              <a:defRPr/>
            </a:pPr>
            <a:fld id="{07648335-4948-4FFB-81A3-2945370BBD85}" type="datetimeFigureOut">
              <a:rPr lang="en-US"/>
              <a:pPr>
                <a:defRPr/>
              </a:pPr>
              <a:t>9/5/2015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ea typeface="ＭＳ Ｐゴシック" panose="020B0600070205080204" pitchFamily="34"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ea typeface="ＭＳ Ｐゴシック" panose="020B0600070205080204" pitchFamily="34" charset="-128"/>
              </a:defRPr>
            </a:lvl1pPr>
          </a:lstStyle>
          <a:p>
            <a:pPr>
              <a:defRPr/>
            </a:pPr>
            <a:fld id="{4BC72EF7-DF6E-4F39-B735-5F14BFB97A75}" type="slidenum">
              <a:rPr lang="en-US"/>
              <a:pPr>
                <a:defRPr/>
              </a:pPr>
              <a:t>‹Nº›</a:t>
            </a:fld>
            <a:endParaRPr lang="en-US"/>
          </a:p>
        </p:txBody>
      </p:sp>
    </p:spTree>
    <p:extLst>
      <p:ext uri="{BB962C8B-B14F-4D97-AF65-F5344CB8AC3E}">
        <p14:creationId xmlns:p14="http://schemas.microsoft.com/office/powerpoint/2010/main" val="286005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ea typeface="ＭＳ Ｐゴシック" panose="020B0600070205080204" pitchFamily="34" charset="-128"/>
              </a:defRPr>
            </a:lvl1pPr>
          </a:lstStyle>
          <a:p>
            <a:pPr>
              <a:defRPr/>
            </a:pPr>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ea typeface="ＭＳ Ｐゴシック" panose="020B0600070205080204" pitchFamily="34" charset="-128"/>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ea typeface="ＭＳ Ｐゴシック" panose="020B0600070205080204" pitchFamily="34" charset="-128"/>
              </a:defRPr>
            </a:lvl1pPr>
          </a:lstStyle>
          <a:p>
            <a:pPr>
              <a:defRPr/>
            </a:pPr>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ea typeface="ＭＳ Ｐゴシック" panose="020B0600070205080204" pitchFamily="34" charset="-128"/>
              </a:defRPr>
            </a:lvl1pPr>
          </a:lstStyle>
          <a:p>
            <a:pPr>
              <a:defRPr/>
            </a:pPr>
            <a:fld id="{3EE33695-974B-40B7-B13A-21CFAB45F8C6}" type="slidenum">
              <a:rPr lang="en-US" altLang="en-US"/>
              <a:pPr>
                <a:defRPr/>
              </a:pPr>
              <a:t>‹Nº›</a:t>
            </a:fld>
            <a:endParaRPr lang="en-US" altLang="en-US"/>
          </a:p>
        </p:txBody>
      </p:sp>
    </p:spTree>
    <p:extLst>
      <p:ext uri="{BB962C8B-B14F-4D97-AF65-F5344CB8AC3E}">
        <p14:creationId xmlns:p14="http://schemas.microsoft.com/office/powerpoint/2010/main" val="1356248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04BAC5-7E8D-4584-81EC-07F94CCABDC3}" type="slidenum">
              <a:rPr lang="en-US" altLang="en-US" sz="1200" smtClean="0"/>
              <a:pPr/>
              <a:t>1</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smtClean="0"/>
          </a:p>
        </p:txBody>
      </p:sp>
    </p:spTree>
    <p:extLst>
      <p:ext uri="{BB962C8B-B14F-4D97-AF65-F5344CB8AC3E}">
        <p14:creationId xmlns:p14="http://schemas.microsoft.com/office/powerpoint/2010/main" val="216028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Between 2012 and 2015, governments increased the amount</a:t>
            </a:r>
          </a:p>
          <a:p>
            <a:r>
              <a:rPr lang="en-US" altLang="en-US" smtClean="0"/>
              <a:t>of budget information available to the public. This is reflected</a:t>
            </a:r>
          </a:p>
          <a:p>
            <a:r>
              <a:rPr lang="en-US" altLang="en-US" smtClean="0"/>
              <a:t>in a three point increase in the average OBI score from 43 to 46 among</a:t>
            </a:r>
          </a:p>
          <a:p>
            <a:r>
              <a:rPr lang="en-US" altLang="en-US" smtClean="0"/>
              <a:t>the 100 countries for which there are comparable data.</a:t>
            </a:r>
          </a:p>
          <a:p>
            <a:endParaRPr lang="en-US" altLang="en-US" smtClean="0"/>
          </a:p>
          <a:p>
            <a:r>
              <a:rPr lang="en-US" altLang="en-US" smtClean="0"/>
              <a:t>Moreover, as explained in Annex B, the average improvement in OBI scores would have been modestly larger if the Survey had not been modified.</a:t>
            </a:r>
          </a:p>
          <a:p>
            <a:endParaRPr lang="en-US" altLang="en-US" smtClean="0"/>
          </a:p>
          <a:p>
            <a:r>
              <a:rPr lang="en-US" altLang="en-US" smtClean="0"/>
              <a:t>Further, the global average masks significant progress among those countries that were least transparent in 2012. Specifically:</a:t>
            </a:r>
          </a:p>
          <a:p>
            <a:endParaRPr lang="en-US" altLang="en-US" smtClean="0"/>
          </a:p>
          <a:p>
            <a:r>
              <a:rPr lang="en-US" altLang="en-US" smtClean="0"/>
              <a:t>■ Among the 41 countries considered weak performers in2012 (with OBI scores of 40 or less), the average transparency score increased 10 points by 2015 (18 to 28).</a:t>
            </a:r>
          </a:p>
          <a:p>
            <a:endParaRPr lang="en-US" altLang="en-US" smtClean="0"/>
          </a:p>
          <a:p>
            <a:r>
              <a:rPr lang="en-US" altLang="en-US" smtClean="0"/>
              <a:t>■ Eleven of these countries increased their OBI scores by 20 points or more. These countries are Benin, Burkina Faso, Cameroon, Democratic Republic of Congo, Dominican</a:t>
            </a:r>
          </a:p>
          <a:p>
            <a:r>
              <a:rPr lang="en-US" altLang="en-US" smtClean="0"/>
              <a:t>Republic, Kyrgyz Republic, Rwanda, Senegal, Tunisia, Yemen, and Zambia.</a:t>
            </a:r>
          </a:p>
          <a:p>
            <a:endParaRPr lang="en-US" altLang="en-US" smtClean="0"/>
          </a:p>
          <a:p>
            <a:r>
              <a:rPr lang="en-US" altLang="en-US" smtClean="0"/>
              <a:t>■ The weakest performers – those with the lowest initial scores – showed the greatest gains. Countries providing scant or no information in 2012 (with OBI scores of 20 or less) increased their scores by an average of 14 points.</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5C4FA7-901D-48EA-AF3C-8BADF34FF3AD}" type="slidenum">
              <a:rPr lang="en-US" altLang="en-US" sz="1200" smtClean="0"/>
              <a:pPr/>
              <a:t>16</a:t>
            </a:fld>
            <a:endParaRPr lang="en-US" altLang="en-US" sz="1200" smtClean="0"/>
          </a:p>
        </p:txBody>
      </p:sp>
    </p:spTree>
    <p:extLst>
      <p:ext uri="{BB962C8B-B14F-4D97-AF65-F5344CB8AC3E}">
        <p14:creationId xmlns:p14="http://schemas.microsoft.com/office/powerpoint/2010/main" val="5959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Between 2012 and 2015, governments increased the amount</a:t>
            </a:r>
          </a:p>
          <a:p>
            <a:r>
              <a:rPr lang="en-US" altLang="en-US" smtClean="0"/>
              <a:t>of budget information available to the public. This is reflected</a:t>
            </a:r>
          </a:p>
          <a:p>
            <a:r>
              <a:rPr lang="en-US" altLang="en-US" smtClean="0"/>
              <a:t>in a three point increase in the average OBI score from 43 to 46 among</a:t>
            </a:r>
          </a:p>
          <a:p>
            <a:r>
              <a:rPr lang="en-US" altLang="en-US" smtClean="0"/>
              <a:t>the 100 countries for which there are comparable data.</a:t>
            </a:r>
          </a:p>
          <a:p>
            <a:endParaRPr lang="en-US" altLang="en-US" smtClean="0"/>
          </a:p>
          <a:p>
            <a:r>
              <a:rPr lang="en-US" altLang="en-US" smtClean="0"/>
              <a:t>Moreover, as explained in Annex B, the average improvement in OBI scores would have been modestly larger if the Survey had not been modified.</a:t>
            </a:r>
          </a:p>
          <a:p>
            <a:endParaRPr lang="en-US" altLang="en-US" smtClean="0"/>
          </a:p>
          <a:p>
            <a:r>
              <a:rPr lang="en-US" altLang="en-US" smtClean="0"/>
              <a:t>Further, the global average masks significant progress among those countries that were least transparent in 2012. Specifically:</a:t>
            </a:r>
          </a:p>
          <a:p>
            <a:endParaRPr lang="en-US" altLang="en-US" smtClean="0"/>
          </a:p>
          <a:p>
            <a:r>
              <a:rPr lang="en-US" altLang="en-US" smtClean="0"/>
              <a:t>■ Among the 41 countries considered weak performers in2012 (with OBI scores of 40 or less), the average transparency score increased 10 points by 2015 (18 to 28).</a:t>
            </a:r>
          </a:p>
          <a:p>
            <a:endParaRPr lang="en-US" altLang="en-US" smtClean="0"/>
          </a:p>
          <a:p>
            <a:r>
              <a:rPr lang="en-US" altLang="en-US" smtClean="0"/>
              <a:t>■ Eleven of these countries increased their OBI scores by 20 points or more. These countries are Benin, Burkina Faso, Cameroon, Democratic Republic of Congo, Dominican</a:t>
            </a:r>
          </a:p>
          <a:p>
            <a:r>
              <a:rPr lang="en-US" altLang="en-US" smtClean="0"/>
              <a:t>Republic, Kyrgyz Republic, Rwanda, Senegal, Tunisia, Yemen, and Zambia.</a:t>
            </a:r>
          </a:p>
          <a:p>
            <a:endParaRPr lang="en-US" altLang="en-US" smtClean="0"/>
          </a:p>
          <a:p>
            <a:r>
              <a:rPr lang="en-US" altLang="en-US" smtClean="0"/>
              <a:t>■ The weakest performers – those with the lowest initial scores – showed the greatest gains. Countries providing scant or no information in 2012 (with OBI scores of 20 or less) increased their scores by an average of 14 points.</a:t>
            </a: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07EC568-D668-4F8A-9AAC-26D25C417E39}" type="slidenum">
              <a:rPr lang="en-US" altLang="en-US" sz="1200" smtClean="0"/>
              <a:pPr/>
              <a:t>18</a:t>
            </a:fld>
            <a:endParaRPr lang="en-US" altLang="en-US" sz="1200" smtClean="0"/>
          </a:p>
        </p:txBody>
      </p:sp>
    </p:spTree>
    <p:extLst>
      <p:ext uri="{BB962C8B-B14F-4D97-AF65-F5344CB8AC3E}">
        <p14:creationId xmlns:p14="http://schemas.microsoft.com/office/powerpoint/2010/main" val="71336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B8554F8-8A4C-4758-AA95-FE91CFD138B4}" type="slidenum">
              <a:rPr lang="en-US" altLang="en-US" sz="1200" smtClean="0"/>
              <a:pPr/>
              <a:t>19</a:t>
            </a:fld>
            <a:endParaRPr lang="en-US" altLang="en-US" sz="1200" smtClean="0"/>
          </a:p>
        </p:txBody>
      </p:sp>
    </p:spTree>
    <p:extLst>
      <p:ext uri="{BB962C8B-B14F-4D97-AF65-F5344CB8AC3E}">
        <p14:creationId xmlns:p14="http://schemas.microsoft.com/office/powerpoint/2010/main" val="328995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5BADB03-745F-4593-A78E-D05F723BCBE9}" type="slidenum">
              <a:rPr lang="en-US" altLang="en-US" sz="1200" smtClean="0"/>
              <a:pPr/>
              <a:t>20</a:t>
            </a:fld>
            <a:endParaRPr lang="en-US" altLang="en-US" sz="1200" smtClean="0"/>
          </a:p>
        </p:txBody>
      </p:sp>
    </p:spTree>
    <p:extLst>
      <p:ext uri="{BB962C8B-B14F-4D97-AF65-F5344CB8AC3E}">
        <p14:creationId xmlns:p14="http://schemas.microsoft.com/office/powerpoint/2010/main" val="235431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A51981F-4BD9-4712-A33D-782A672F7320}" type="slidenum">
              <a:rPr lang="en-US" altLang="en-US" sz="1200" smtClean="0"/>
              <a:pPr/>
              <a:t>22</a:t>
            </a:fld>
            <a:endParaRPr lang="en-US" altLang="en-US" sz="1200" smtClean="0"/>
          </a:p>
        </p:txBody>
      </p:sp>
    </p:spTree>
    <p:extLst>
      <p:ext uri="{BB962C8B-B14F-4D97-AF65-F5344CB8AC3E}">
        <p14:creationId xmlns:p14="http://schemas.microsoft.com/office/powerpoint/2010/main" val="216947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BEE737-3DFC-429F-B0C4-7AAD272423C2}" type="slidenum">
              <a:rPr lang="en-US" altLang="en-US" sz="1200" smtClean="0"/>
              <a:pPr/>
              <a:t>23</a:t>
            </a:fld>
            <a:endParaRPr lang="en-US" altLang="en-US" sz="1200" smtClean="0"/>
          </a:p>
        </p:txBody>
      </p:sp>
    </p:spTree>
    <p:extLst>
      <p:ext uri="{BB962C8B-B14F-4D97-AF65-F5344CB8AC3E}">
        <p14:creationId xmlns:p14="http://schemas.microsoft.com/office/powerpoint/2010/main" val="202455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0FE7F7B-725E-4C15-8A1B-D041E146BD2B}" type="slidenum">
              <a:rPr lang="en-US" altLang="en-US" sz="1200" smtClean="0"/>
              <a:pPr/>
              <a:t>24</a:t>
            </a:fld>
            <a:endParaRPr lang="en-US" altLang="en-US" sz="1200" smtClean="0"/>
          </a:p>
        </p:txBody>
      </p:sp>
    </p:spTree>
    <p:extLst>
      <p:ext uri="{BB962C8B-B14F-4D97-AF65-F5344CB8AC3E}">
        <p14:creationId xmlns:p14="http://schemas.microsoft.com/office/powerpoint/2010/main" val="181129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28781DB-916E-4113-AD9B-AFBD5C0D0A8D}" type="slidenum">
              <a:rPr lang="en-US" altLang="en-US" sz="1200" smtClean="0"/>
              <a:pPr/>
              <a:t>25</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894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Open Budget Survey is the world’s only independent comparable measure of budget transparency, participation, and oversight. Other public finance assessments mostly rely on government self-reporting, but the Open Budget Survey is implemented by independent researchers based in each of the countries surveyed who conduct analysis to determine the answers to 140 actual ques-tions, and the results are reviewed by an anonymous expert. Governments in all survey countries are also invited to review and comment on the results, and many do so. </a:t>
            </a:r>
          </a:p>
          <a:p>
            <a:endParaRPr lang="en-US" altLang="en-US" smtClean="0"/>
          </a:p>
          <a:p>
            <a:r>
              <a:rPr lang="en-US" altLang="en-US" smtClean="0"/>
              <a:t>The bulk of the questions examine the amount of budget information that is made available to the public through eight key budget documents. Based on the answers to 109 questions, each country is given a score between 0 and 100 on the Open Budget Index (OBI) – a broad, comparable measure of budget transparency. Previous results have been widely used by individual country governments and civil society organizations, as well as by multistakeholder and sector-specific transparency and accountability initiatives, to improve the disclosure of budget information.  The Survey also consists of 16 questions examining opportunities for public participation in budget processes, and 15 questions examining the strength of the two formal oversight institu-tions, the legislature and the supreme audit institution.</a:t>
            </a: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776EF5-7F5D-47D0-8903-869A2CF45031}" type="slidenum">
              <a:rPr lang="en-US" altLang="en-US" sz="1200" smtClean="0"/>
              <a:pPr/>
              <a:t>3</a:t>
            </a:fld>
            <a:endParaRPr lang="en-US" altLang="en-US" sz="1200" smtClean="0"/>
          </a:p>
        </p:txBody>
      </p:sp>
    </p:spTree>
    <p:extLst>
      <p:ext uri="{BB962C8B-B14F-4D97-AF65-F5344CB8AC3E}">
        <p14:creationId xmlns:p14="http://schemas.microsoft.com/office/powerpoint/2010/main" val="233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Average score:45</a:t>
            </a:r>
          </a:p>
          <a:p>
            <a:endParaRPr lang="en-US" altLang="en-US" smtClean="0"/>
          </a:p>
          <a:p>
            <a:r>
              <a:rPr lang="en-US" altLang="en-US" smtClean="0"/>
              <a:t>78/102 countries provide insufficient information</a:t>
            </a:r>
          </a:p>
          <a:p>
            <a:endParaRPr lang="en-US" altLang="en-US" smtClean="0"/>
          </a:p>
          <a:p>
            <a:r>
              <a:rPr lang="en-US" altLang="en-US" smtClean="0"/>
              <a:t>17 countries score less than 20</a:t>
            </a:r>
          </a:p>
          <a:p>
            <a:endParaRPr lang="en-US" altLang="en-US" smtClean="0"/>
          </a:p>
          <a:p>
            <a:r>
              <a:rPr lang="en-US" altLang="en-US" smtClean="0"/>
              <a:t>1/3 of the budget documents assessed for all countries are not published</a:t>
            </a:r>
          </a:p>
          <a:p>
            <a:endParaRPr lang="en-US" altLang="en-US" smtClean="0"/>
          </a:p>
          <a:p>
            <a:endParaRPr lang="en-US" altLang="en-US" smtClean="0"/>
          </a:p>
          <a:p>
            <a:endParaRPr lang="en-US" altLang="en-US" smtClean="0"/>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CA377B5-1B7F-430F-B647-1520ABD21D13}" type="slidenum">
              <a:rPr lang="en-US" altLang="en-US" sz="1200" smtClean="0"/>
              <a:pPr/>
              <a:t>8</a:t>
            </a:fld>
            <a:endParaRPr lang="en-US" altLang="en-US" sz="1200" smtClean="0"/>
          </a:p>
        </p:txBody>
      </p:sp>
    </p:spTree>
    <p:extLst>
      <p:ext uri="{BB962C8B-B14F-4D97-AF65-F5344CB8AC3E}">
        <p14:creationId xmlns:p14="http://schemas.microsoft.com/office/powerpoint/2010/main" val="354657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Average score:45</a:t>
            </a:r>
          </a:p>
          <a:p>
            <a:endParaRPr lang="en-US" altLang="en-US" smtClean="0"/>
          </a:p>
          <a:p>
            <a:r>
              <a:rPr lang="en-US" altLang="en-US" smtClean="0"/>
              <a:t>78/102 countries provide insufficient information</a:t>
            </a:r>
          </a:p>
          <a:p>
            <a:endParaRPr lang="en-US" altLang="en-US" smtClean="0"/>
          </a:p>
          <a:p>
            <a:r>
              <a:rPr lang="en-US" altLang="en-US" smtClean="0"/>
              <a:t>17 countries score less than 20</a:t>
            </a:r>
          </a:p>
          <a:p>
            <a:endParaRPr lang="en-US" altLang="en-US" smtClean="0"/>
          </a:p>
          <a:p>
            <a:r>
              <a:rPr lang="en-US" altLang="en-US" smtClean="0"/>
              <a:t>1/3 of the budget documents assessed for all countries are not published</a:t>
            </a:r>
          </a:p>
          <a:p>
            <a:endParaRPr lang="en-US" altLang="en-US" smtClean="0"/>
          </a:p>
          <a:p>
            <a:endParaRPr lang="en-US" altLang="en-US" smtClean="0"/>
          </a:p>
          <a:p>
            <a:endParaRPr lang="en-US" altLang="en-US"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4C1B1B-F2E7-4128-B50E-C9880C85E4FE}" type="slidenum">
              <a:rPr lang="en-US" altLang="en-US" sz="1200" smtClean="0"/>
              <a:pPr/>
              <a:t>9</a:t>
            </a:fld>
            <a:endParaRPr lang="en-US" altLang="en-US" sz="1200" smtClean="0"/>
          </a:p>
        </p:txBody>
      </p:sp>
    </p:spTree>
    <p:extLst>
      <p:ext uri="{BB962C8B-B14F-4D97-AF65-F5344CB8AC3E}">
        <p14:creationId xmlns:p14="http://schemas.microsoft.com/office/powerpoint/2010/main" val="35230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Average score:45</a:t>
            </a:r>
          </a:p>
          <a:p>
            <a:endParaRPr lang="en-US" altLang="en-US" smtClean="0"/>
          </a:p>
          <a:p>
            <a:r>
              <a:rPr lang="en-US" altLang="en-US" smtClean="0"/>
              <a:t>78/102 countries provide insufficient information</a:t>
            </a:r>
          </a:p>
          <a:p>
            <a:endParaRPr lang="en-US" altLang="en-US" smtClean="0"/>
          </a:p>
          <a:p>
            <a:r>
              <a:rPr lang="en-US" altLang="en-US" smtClean="0"/>
              <a:t>17 countries score less than 20</a:t>
            </a:r>
          </a:p>
          <a:p>
            <a:endParaRPr lang="en-US" altLang="en-US" smtClean="0"/>
          </a:p>
          <a:p>
            <a:r>
              <a:rPr lang="en-US" altLang="en-US" smtClean="0"/>
              <a:t>1/3 of the budget documents assessed for all countries are not published</a:t>
            </a:r>
          </a:p>
          <a:p>
            <a:endParaRPr lang="en-US" altLang="en-US" smtClean="0"/>
          </a:p>
          <a:p>
            <a:r>
              <a:rPr lang="en-US" altLang="en-US" smtClean="0"/>
              <a:t>Even if documents are published, many still provide insufficient information. For instance, for countries that score below 40, the average subscore of the EBP is 39. For countries 41-60, the average subscore is 55, countries 61-100, it is 74.</a:t>
            </a:r>
          </a:p>
          <a:p>
            <a:endParaRPr lang="en-US" altLang="en-US" smtClean="0"/>
          </a:p>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66D8E54-89C9-496B-BF54-1422435619FC}" type="slidenum">
              <a:rPr lang="en-US" altLang="en-US" sz="1200" smtClean="0"/>
              <a:pPr/>
              <a:t>10</a:t>
            </a:fld>
            <a:endParaRPr lang="en-US" altLang="en-US" sz="1200" smtClean="0"/>
          </a:p>
        </p:txBody>
      </p:sp>
    </p:spTree>
    <p:extLst>
      <p:ext uri="{BB962C8B-B14F-4D97-AF65-F5344CB8AC3E}">
        <p14:creationId xmlns:p14="http://schemas.microsoft.com/office/powerpoint/2010/main" val="110185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Between 2012 and 2015, governments increased the amount</a:t>
            </a:r>
          </a:p>
          <a:p>
            <a:r>
              <a:rPr lang="en-US" altLang="en-US" smtClean="0"/>
              <a:t>of budget information available to the public. This is reflected</a:t>
            </a:r>
          </a:p>
          <a:p>
            <a:r>
              <a:rPr lang="en-US" altLang="en-US" smtClean="0"/>
              <a:t>in a three point increase in the average OBI score from 43 to 46 among</a:t>
            </a:r>
          </a:p>
          <a:p>
            <a:r>
              <a:rPr lang="en-US" altLang="en-US" smtClean="0"/>
              <a:t>the 100 countries for which there are comparable data.</a:t>
            </a:r>
          </a:p>
          <a:p>
            <a:endParaRPr lang="en-US" altLang="en-US" smtClean="0"/>
          </a:p>
          <a:p>
            <a:r>
              <a:rPr lang="en-US" altLang="en-US" smtClean="0"/>
              <a:t>Moreover, as explained in Annex B, the average improvement in OBI scores would have been modestly larger if the Survey had not been modified.</a:t>
            </a:r>
          </a:p>
          <a:p>
            <a:endParaRPr lang="en-US" altLang="en-US" smtClean="0"/>
          </a:p>
          <a:p>
            <a:r>
              <a:rPr lang="en-US" altLang="en-US" smtClean="0"/>
              <a:t>Further, the global average masks significant progress among those countries that were least transparent in 2012. Specifically:</a:t>
            </a:r>
          </a:p>
          <a:p>
            <a:endParaRPr lang="en-US" altLang="en-US" smtClean="0"/>
          </a:p>
          <a:p>
            <a:r>
              <a:rPr lang="en-US" altLang="en-US" smtClean="0"/>
              <a:t>■ Among the 41 countries considered weak performers in2012 (with OBI scores of 40 or less), the average transparency score increased 10 points by 2015 (18 to 28).</a:t>
            </a:r>
          </a:p>
          <a:p>
            <a:endParaRPr lang="en-US" altLang="en-US" smtClean="0"/>
          </a:p>
          <a:p>
            <a:r>
              <a:rPr lang="en-US" altLang="en-US" smtClean="0"/>
              <a:t>■ Eleven of these countries increased their OBI scores by 20 points or more. These countries are Benin, Burkina Faso, Cameroon, Democratic Republic of Congo, Dominican</a:t>
            </a:r>
          </a:p>
          <a:p>
            <a:r>
              <a:rPr lang="en-US" altLang="en-US" smtClean="0"/>
              <a:t>Republic, Kyrgyz Republic, Rwanda, Senegal, Tunisia, Yemen, and Zambia.</a:t>
            </a:r>
          </a:p>
          <a:p>
            <a:endParaRPr lang="en-US" altLang="en-US" smtClean="0"/>
          </a:p>
          <a:p>
            <a:r>
              <a:rPr lang="en-US" altLang="en-US" smtClean="0"/>
              <a:t>■ The weakest performers – those with the lowest initial scores – showed the greatest gains. Countries providing scant or no information in 2012 (with OBI scores of 20 or less) increased their scores by an average of 14 points.</a:t>
            </a:r>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BC0C694-4863-4A61-A324-C083208493DE}" type="slidenum">
              <a:rPr lang="en-US" altLang="en-US" sz="1200" smtClean="0"/>
              <a:pPr/>
              <a:t>12</a:t>
            </a:fld>
            <a:endParaRPr lang="en-US" altLang="en-US" sz="1200" smtClean="0"/>
          </a:p>
        </p:txBody>
      </p:sp>
    </p:spTree>
    <p:extLst>
      <p:ext uri="{BB962C8B-B14F-4D97-AF65-F5344CB8AC3E}">
        <p14:creationId xmlns:p14="http://schemas.microsoft.com/office/powerpoint/2010/main" val="217211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Between 2012 and 2015, governments increased the amount</a:t>
            </a:r>
          </a:p>
          <a:p>
            <a:r>
              <a:rPr lang="en-US" altLang="en-US" smtClean="0"/>
              <a:t>of budget information available to the public. This is reflected</a:t>
            </a:r>
          </a:p>
          <a:p>
            <a:r>
              <a:rPr lang="en-US" altLang="en-US" smtClean="0"/>
              <a:t>in a three point increase in the average OBI score from 43 to 46 among</a:t>
            </a:r>
          </a:p>
          <a:p>
            <a:r>
              <a:rPr lang="en-US" altLang="en-US" smtClean="0"/>
              <a:t>the 100 countries for which there are comparable data.</a:t>
            </a:r>
          </a:p>
          <a:p>
            <a:endParaRPr lang="en-US" altLang="en-US" smtClean="0"/>
          </a:p>
          <a:p>
            <a:r>
              <a:rPr lang="en-US" altLang="en-US" smtClean="0"/>
              <a:t>Moreover, as explained in Annex B, the average improvement in OBI scores would have been modestly larger if the Survey had not been modified.</a:t>
            </a:r>
          </a:p>
          <a:p>
            <a:endParaRPr lang="en-US" altLang="en-US" smtClean="0"/>
          </a:p>
          <a:p>
            <a:r>
              <a:rPr lang="en-US" altLang="en-US" smtClean="0"/>
              <a:t>Further, the global average masks significant progress among those countries that were least transparent in 2012. Specifically:</a:t>
            </a:r>
          </a:p>
          <a:p>
            <a:endParaRPr lang="en-US" altLang="en-US" smtClean="0"/>
          </a:p>
          <a:p>
            <a:r>
              <a:rPr lang="en-US" altLang="en-US" smtClean="0"/>
              <a:t>■ Among the 41 countries considered weak performers in2012 (with OBI scores of 40 or less), the average transparency score increased 10 points by 2015 (18 to 28).</a:t>
            </a:r>
          </a:p>
          <a:p>
            <a:endParaRPr lang="en-US" altLang="en-US" smtClean="0"/>
          </a:p>
          <a:p>
            <a:r>
              <a:rPr lang="en-US" altLang="en-US" smtClean="0"/>
              <a:t>■ Eleven of these countries increased their OBI scores by 20 points or more. These countries are Benin, Burkina Faso, Cameroon, Democratic Republic of Congo, Dominican</a:t>
            </a:r>
          </a:p>
          <a:p>
            <a:r>
              <a:rPr lang="en-US" altLang="en-US" smtClean="0"/>
              <a:t>Republic, Kyrgyz Republic, Rwanda, Senegal, Tunisia, Yemen, and Zambia.</a:t>
            </a:r>
          </a:p>
          <a:p>
            <a:endParaRPr lang="en-US" altLang="en-US" smtClean="0"/>
          </a:p>
          <a:p>
            <a:r>
              <a:rPr lang="en-US" altLang="en-US" smtClean="0"/>
              <a:t>■ The weakest performers – those with the lowest initial scores – showed the greatest gains. Countries providing scant or no information in 2012 (with OBI scores of 20 or less) increased their scores by an average of 14 points.</a:t>
            </a: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35BE31C-ED7F-4444-9FB4-5B80339683CB}" type="slidenum">
              <a:rPr lang="en-US" altLang="en-US" sz="1200" smtClean="0"/>
              <a:pPr/>
              <a:t>13</a:t>
            </a:fld>
            <a:endParaRPr lang="en-US" altLang="en-US" sz="1200" smtClean="0"/>
          </a:p>
        </p:txBody>
      </p:sp>
    </p:spTree>
    <p:extLst>
      <p:ext uri="{BB962C8B-B14F-4D97-AF65-F5344CB8AC3E}">
        <p14:creationId xmlns:p14="http://schemas.microsoft.com/office/powerpoint/2010/main" val="91682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Between 2012 and 2015, governments increased the amount</a:t>
            </a:r>
          </a:p>
          <a:p>
            <a:r>
              <a:rPr lang="en-US" altLang="en-US" smtClean="0"/>
              <a:t>of budget information available to the public. This is reflected</a:t>
            </a:r>
          </a:p>
          <a:p>
            <a:r>
              <a:rPr lang="en-US" altLang="en-US" smtClean="0"/>
              <a:t>in a three point increase in the average OBI score from 43 to 46 among</a:t>
            </a:r>
          </a:p>
          <a:p>
            <a:r>
              <a:rPr lang="en-US" altLang="en-US" smtClean="0"/>
              <a:t>the 100 countries for which there are comparable data.</a:t>
            </a:r>
          </a:p>
          <a:p>
            <a:endParaRPr lang="en-US" altLang="en-US" smtClean="0"/>
          </a:p>
          <a:p>
            <a:r>
              <a:rPr lang="en-US" altLang="en-US" smtClean="0"/>
              <a:t>Moreover, as explained in Annex B, the average improvement in OBI scores would have been modestly larger if the Survey had not been modified.</a:t>
            </a:r>
          </a:p>
          <a:p>
            <a:endParaRPr lang="en-US" altLang="en-US" smtClean="0"/>
          </a:p>
          <a:p>
            <a:r>
              <a:rPr lang="en-US" altLang="en-US" smtClean="0"/>
              <a:t>Further, the global average masks significant progress among those countries that were least transparent in 2012. Specifically:</a:t>
            </a:r>
          </a:p>
          <a:p>
            <a:endParaRPr lang="en-US" altLang="en-US" smtClean="0"/>
          </a:p>
          <a:p>
            <a:r>
              <a:rPr lang="en-US" altLang="en-US" smtClean="0"/>
              <a:t>■ Among the 41 countries considered weak performers in2012 (with OBI scores of 40 or less), the average transparency score increased 10 points by 2015 (18 to 28).</a:t>
            </a:r>
          </a:p>
          <a:p>
            <a:endParaRPr lang="en-US" altLang="en-US" smtClean="0"/>
          </a:p>
          <a:p>
            <a:r>
              <a:rPr lang="en-US" altLang="en-US" smtClean="0"/>
              <a:t>■ Eleven of these countries increased their OBI scores by 20 points or more. These countries are Benin, Burkina Faso, Cameroon, Democratic Republic of Congo, Dominican</a:t>
            </a:r>
          </a:p>
          <a:p>
            <a:r>
              <a:rPr lang="en-US" altLang="en-US" smtClean="0"/>
              <a:t>Republic, Kyrgyz Republic, Rwanda, Senegal, Tunisia, Yemen, and Zambia.</a:t>
            </a:r>
          </a:p>
          <a:p>
            <a:endParaRPr lang="en-US" altLang="en-US" smtClean="0"/>
          </a:p>
          <a:p>
            <a:r>
              <a:rPr lang="en-US" altLang="en-US" smtClean="0"/>
              <a:t>■ The weakest performers – those with the lowest initial scores – showed the greatest gains. Countries providing scant or no information in 2012 (with OBI scores of 20 or less) increased their scores by an average of 14 points.</a:t>
            </a: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74E547A-FBF4-403E-8DD5-C1DED431E0C8}" type="slidenum">
              <a:rPr lang="en-US" altLang="en-US" sz="1200" smtClean="0"/>
              <a:pPr/>
              <a:t>14</a:t>
            </a:fld>
            <a:endParaRPr lang="en-US" altLang="en-US" sz="1200" smtClean="0"/>
          </a:p>
        </p:txBody>
      </p:sp>
    </p:spTree>
    <p:extLst>
      <p:ext uri="{BB962C8B-B14F-4D97-AF65-F5344CB8AC3E}">
        <p14:creationId xmlns:p14="http://schemas.microsoft.com/office/powerpoint/2010/main" val="128044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Between 2012 and 2015, governments increased the amount</a:t>
            </a:r>
          </a:p>
          <a:p>
            <a:r>
              <a:rPr lang="en-US" altLang="en-US" smtClean="0"/>
              <a:t>of budget information available to the public. This is reflected</a:t>
            </a:r>
          </a:p>
          <a:p>
            <a:r>
              <a:rPr lang="en-US" altLang="en-US" smtClean="0"/>
              <a:t>in a three point increase in the average OBI score from 43 to 46 among</a:t>
            </a:r>
          </a:p>
          <a:p>
            <a:r>
              <a:rPr lang="en-US" altLang="en-US" smtClean="0"/>
              <a:t>the 100 countries for which there are comparable data.</a:t>
            </a:r>
          </a:p>
          <a:p>
            <a:endParaRPr lang="en-US" altLang="en-US" smtClean="0"/>
          </a:p>
          <a:p>
            <a:r>
              <a:rPr lang="en-US" altLang="en-US" smtClean="0"/>
              <a:t>Moreover, as explained in Annex B, the average improvement in OBI scores would have been modestly larger if the Survey had not been modified.</a:t>
            </a:r>
          </a:p>
          <a:p>
            <a:endParaRPr lang="en-US" altLang="en-US" smtClean="0"/>
          </a:p>
          <a:p>
            <a:r>
              <a:rPr lang="en-US" altLang="en-US" smtClean="0"/>
              <a:t>Further, the global average masks significant progress among those countries that were least transparent in 2012. Specifically:</a:t>
            </a:r>
          </a:p>
          <a:p>
            <a:endParaRPr lang="en-US" altLang="en-US" smtClean="0"/>
          </a:p>
          <a:p>
            <a:r>
              <a:rPr lang="en-US" altLang="en-US" smtClean="0"/>
              <a:t>■ Among the 41 countries considered weak performers in2012 (with OBI scores of 40 or less), the average transparency score increased 10 points by 2015 (18 to 28).</a:t>
            </a:r>
          </a:p>
          <a:p>
            <a:endParaRPr lang="en-US" altLang="en-US" smtClean="0"/>
          </a:p>
          <a:p>
            <a:r>
              <a:rPr lang="en-US" altLang="en-US" smtClean="0"/>
              <a:t>■ Eleven of these countries increased their OBI scores by 20 points or more. These countries are Benin, Burkina Faso, Cameroon, Democratic Republic of Congo, Dominican</a:t>
            </a:r>
          </a:p>
          <a:p>
            <a:r>
              <a:rPr lang="en-US" altLang="en-US" smtClean="0"/>
              <a:t>Republic, Kyrgyz Republic, Rwanda, Senegal, Tunisia, Yemen, and Zambia.</a:t>
            </a:r>
          </a:p>
          <a:p>
            <a:endParaRPr lang="en-US" altLang="en-US" smtClean="0"/>
          </a:p>
          <a:p>
            <a:r>
              <a:rPr lang="en-US" altLang="en-US" smtClean="0"/>
              <a:t>■ The weakest performers – those with the lowest initial scores – showed the greatest gains. Countries providing scant or no information in 2012 (with OBI scores of 20 or less) increased their scores by an average of 14 points.</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B7E0E28-84F6-4502-9244-7A628E26F65D}" type="slidenum">
              <a:rPr lang="en-US" altLang="en-US" sz="1200" smtClean="0"/>
              <a:pPr/>
              <a:t>15</a:t>
            </a:fld>
            <a:endParaRPr lang="en-US" altLang="en-US" sz="1200" smtClean="0"/>
          </a:p>
        </p:txBody>
      </p:sp>
    </p:spTree>
    <p:extLst>
      <p:ext uri="{BB962C8B-B14F-4D97-AF65-F5344CB8AC3E}">
        <p14:creationId xmlns:p14="http://schemas.microsoft.com/office/powerpoint/2010/main" val="378484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swoosh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33400"/>
            <a:ext cx="7011988"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BP_logo_rgb_300dp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0200" y="1524000"/>
            <a:ext cx="62484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userDrawn="1"/>
        </p:nvSpPr>
        <p:spPr bwMode="auto">
          <a:xfrm>
            <a:off x="5791200" y="5594350"/>
            <a:ext cx="0" cy="682625"/>
          </a:xfrm>
          <a:prstGeom prst="line">
            <a:avLst/>
          </a:prstGeom>
          <a:noFill/>
          <a:ln w="9525">
            <a:solidFill>
              <a:srgbClr val="E77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8"/>
          <p:cNvSpPr txBox="1">
            <a:spLocks noChangeArrowheads="1"/>
          </p:cNvSpPr>
          <p:nvPr userDrawn="1"/>
        </p:nvSpPr>
        <p:spPr bwMode="auto">
          <a:xfrm>
            <a:off x="5029200" y="4953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endParaRPr lang="en-US" altLang="en-US" smtClean="0"/>
          </a:p>
        </p:txBody>
      </p:sp>
      <p:sp>
        <p:nvSpPr>
          <p:cNvPr id="39938" name="Rectangle 2"/>
          <p:cNvSpPr>
            <a:spLocks noGrp="1" noChangeArrowheads="1"/>
          </p:cNvSpPr>
          <p:nvPr>
            <p:ph type="ctrTitle"/>
          </p:nvPr>
        </p:nvSpPr>
        <p:spPr>
          <a:xfrm>
            <a:off x="1600200" y="3581400"/>
            <a:ext cx="6400800" cy="457200"/>
          </a:xfrm>
        </p:spPr>
        <p:txBody>
          <a:bodyPr lIns="91440" rIns="91440"/>
          <a:lstStyle>
            <a:lvl1pPr>
              <a:defRPr sz="2400"/>
            </a:lvl1pPr>
          </a:lstStyle>
          <a:p>
            <a:pPr lvl="0"/>
            <a:r>
              <a:rPr lang="en-US" altLang="en-US" noProof="0" smtClean="0"/>
              <a:t>Click to edit Master title style</a:t>
            </a:r>
          </a:p>
        </p:txBody>
      </p:sp>
      <p:sp>
        <p:nvSpPr>
          <p:cNvPr id="39939" name="Rectangle 3"/>
          <p:cNvSpPr>
            <a:spLocks noGrp="1" noChangeArrowheads="1"/>
          </p:cNvSpPr>
          <p:nvPr>
            <p:ph type="subTitle" idx="1"/>
          </p:nvPr>
        </p:nvSpPr>
        <p:spPr>
          <a:xfrm>
            <a:off x="1600200" y="4038600"/>
            <a:ext cx="6400800" cy="457200"/>
          </a:xfrm>
        </p:spPr>
        <p:txBody>
          <a:bodyPr lIns="91440" rIns="91440"/>
          <a:lstStyle>
            <a:lvl1pPr marL="0" indent="0">
              <a:buFontTx/>
              <a:buNone/>
              <a:defRPr sz="2000"/>
            </a:lvl1pPr>
          </a:lstStyle>
          <a:p>
            <a:pPr lvl="0"/>
            <a:r>
              <a:rPr lang="en-US" altLang="en-US" noProof="0" smtClean="0"/>
              <a:t>Click to edit Master subtitle style</a:t>
            </a:r>
          </a:p>
        </p:txBody>
      </p:sp>
    </p:spTree>
    <p:extLst>
      <p:ext uri="{BB962C8B-B14F-4D97-AF65-F5344CB8AC3E}">
        <p14:creationId xmlns:p14="http://schemas.microsoft.com/office/powerpoint/2010/main" val="363153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6E75B26F-E43B-4509-A33C-701D020FDD32}" type="slidenum">
              <a:rPr lang="en-US" altLang="en-US"/>
              <a:pPr>
                <a:defRPr/>
              </a:pPr>
              <a:t>‹Nº›</a:t>
            </a:fld>
            <a:endParaRPr lang="en-US" altLang="en-US"/>
          </a:p>
        </p:txBody>
      </p:sp>
    </p:spTree>
    <p:extLst>
      <p:ext uri="{BB962C8B-B14F-4D97-AF65-F5344CB8AC3E}">
        <p14:creationId xmlns:p14="http://schemas.microsoft.com/office/powerpoint/2010/main" val="343336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B6BA5317-B016-4827-BA32-713366F88E1B}" type="slidenum">
              <a:rPr lang="en-US" altLang="en-US"/>
              <a:pPr>
                <a:defRPr/>
              </a:pPr>
              <a:t>‹Nº›</a:t>
            </a:fld>
            <a:endParaRPr lang="en-US" altLang="en-US"/>
          </a:p>
        </p:txBody>
      </p:sp>
    </p:spTree>
    <p:extLst>
      <p:ext uri="{BB962C8B-B14F-4D97-AF65-F5344CB8AC3E}">
        <p14:creationId xmlns:p14="http://schemas.microsoft.com/office/powerpoint/2010/main" val="384756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295400"/>
            <a:ext cx="3810000" cy="40386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9142E66A-3126-44C2-BE25-B90C7E6F9CE4}" type="slidenum">
              <a:rPr lang="en-US" altLang="en-US"/>
              <a:pPr>
                <a:defRPr/>
              </a:pPr>
              <a:t>‹Nº›</a:t>
            </a:fld>
            <a:endParaRPr lang="en-US" altLang="en-US"/>
          </a:p>
        </p:txBody>
      </p:sp>
    </p:spTree>
    <p:extLst>
      <p:ext uri="{BB962C8B-B14F-4D97-AF65-F5344CB8AC3E}">
        <p14:creationId xmlns:p14="http://schemas.microsoft.com/office/powerpoint/2010/main" val="273424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061DD270-E972-4555-A2C8-A9A296872A0C}" type="slidenum">
              <a:rPr lang="en-US" altLang="en-US"/>
              <a:pPr>
                <a:defRPr/>
              </a:pPr>
              <a:t>‹Nº›</a:t>
            </a:fld>
            <a:endParaRPr lang="en-US" altLang="en-US"/>
          </a:p>
        </p:txBody>
      </p:sp>
    </p:spTree>
    <p:extLst>
      <p:ext uri="{BB962C8B-B14F-4D97-AF65-F5344CB8AC3E}">
        <p14:creationId xmlns:p14="http://schemas.microsoft.com/office/powerpoint/2010/main" val="94633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587CC13A-426C-4837-8934-B56621C06106}" type="slidenum">
              <a:rPr lang="en-US" altLang="en-US"/>
              <a:pPr>
                <a:defRPr/>
              </a:pPr>
              <a:t>‹Nº›</a:t>
            </a:fld>
            <a:endParaRPr lang="en-US" altLang="en-US"/>
          </a:p>
        </p:txBody>
      </p:sp>
    </p:spTree>
    <p:extLst>
      <p:ext uri="{BB962C8B-B14F-4D97-AF65-F5344CB8AC3E}">
        <p14:creationId xmlns:p14="http://schemas.microsoft.com/office/powerpoint/2010/main" val="169937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B6FB45BE-0F17-46A1-BCDD-050C2B8CD8FB}" type="slidenum">
              <a:rPr lang="en-US" altLang="en-US"/>
              <a:pPr>
                <a:defRPr/>
              </a:pPr>
              <a:t>‹Nº›</a:t>
            </a:fld>
            <a:endParaRPr lang="en-US" altLang="en-US"/>
          </a:p>
        </p:txBody>
      </p:sp>
    </p:spTree>
    <p:extLst>
      <p:ext uri="{BB962C8B-B14F-4D97-AF65-F5344CB8AC3E}">
        <p14:creationId xmlns:p14="http://schemas.microsoft.com/office/powerpoint/2010/main" val="372615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9" name="Rectangle 6"/>
          <p:cNvSpPr>
            <a:spLocks noGrp="1" noChangeArrowheads="1"/>
          </p:cNvSpPr>
          <p:nvPr>
            <p:ph type="sldNum" sz="quarter" idx="12"/>
          </p:nvPr>
        </p:nvSpPr>
        <p:spPr>
          <a:ln/>
        </p:spPr>
        <p:txBody>
          <a:bodyPr/>
          <a:lstStyle>
            <a:lvl1pPr>
              <a:defRPr/>
            </a:lvl1pPr>
          </a:lstStyle>
          <a:p>
            <a:pPr>
              <a:defRPr/>
            </a:pPr>
            <a:fld id="{64F176A7-45AA-4D74-B5E3-646A26E8DD19}" type="slidenum">
              <a:rPr lang="en-US" altLang="en-US"/>
              <a:pPr>
                <a:defRPr/>
              </a:pPr>
              <a:t>‹Nº›</a:t>
            </a:fld>
            <a:endParaRPr lang="en-US" altLang="en-US"/>
          </a:p>
        </p:txBody>
      </p:sp>
    </p:spTree>
    <p:extLst>
      <p:ext uri="{BB962C8B-B14F-4D97-AF65-F5344CB8AC3E}">
        <p14:creationId xmlns:p14="http://schemas.microsoft.com/office/powerpoint/2010/main" val="94094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5" name="Rectangle 6"/>
          <p:cNvSpPr>
            <a:spLocks noGrp="1" noChangeArrowheads="1"/>
          </p:cNvSpPr>
          <p:nvPr>
            <p:ph type="sldNum" sz="quarter" idx="12"/>
          </p:nvPr>
        </p:nvSpPr>
        <p:spPr>
          <a:ln/>
        </p:spPr>
        <p:txBody>
          <a:bodyPr/>
          <a:lstStyle>
            <a:lvl1pPr>
              <a:defRPr/>
            </a:lvl1pPr>
          </a:lstStyle>
          <a:p>
            <a:pPr>
              <a:defRPr/>
            </a:pPr>
            <a:fld id="{A7F6A710-8CD5-4907-BC41-186DFD16C37E}" type="slidenum">
              <a:rPr lang="en-US" altLang="en-US"/>
              <a:pPr>
                <a:defRPr/>
              </a:pPr>
              <a:t>‹Nº›</a:t>
            </a:fld>
            <a:endParaRPr lang="en-US" altLang="en-US"/>
          </a:p>
        </p:txBody>
      </p:sp>
    </p:spTree>
    <p:extLst>
      <p:ext uri="{BB962C8B-B14F-4D97-AF65-F5344CB8AC3E}">
        <p14:creationId xmlns:p14="http://schemas.microsoft.com/office/powerpoint/2010/main" val="147296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4" name="Rectangle 6"/>
          <p:cNvSpPr>
            <a:spLocks noGrp="1" noChangeArrowheads="1"/>
          </p:cNvSpPr>
          <p:nvPr>
            <p:ph type="sldNum" sz="quarter" idx="12"/>
          </p:nvPr>
        </p:nvSpPr>
        <p:spPr>
          <a:ln/>
        </p:spPr>
        <p:txBody>
          <a:bodyPr/>
          <a:lstStyle>
            <a:lvl1pPr>
              <a:defRPr/>
            </a:lvl1pPr>
          </a:lstStyle>
          <a:p>
            <a:pPr>
              <a:defRPr/>
            </a:pPr>
            <a:fld id="{C72724B6-EB81-47B5-82F8-BF13F9EAFE22}" type="slidenum">
              <a:rPr lang="en-US" altLang="en-US"/>
              <a:pPr>
                <a:defRPr/>
              </a:pPr>
              <a:t>‹Nº›</a:t>
            </a:fld>
            <a:endParaRPr lang="en-US" altLang="en-US"/>
          </a:p>
        </p:txBody>
      </p:sp>
    </p:spTree>
    <p:extLst>
      <p:ext uri="{BB962C8B-B14F-4D97-AF65-F5344CB8AC3E}">
        <p14:creationId xmlns:p14="http://schemas.microsoft.com/office/powerpoint/2010/main" val="328834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82433B63-DAF3-4AE3-8DF7-A15A07D8B67C}" type="slidenum">
              <a:rPr lang="en-US" altLang="en-US"/>
              <a:pPr>
                <a:defRPr/>
              </a:pPr>
              <a:t>‹Nº›</a:t>
            </a:fld>
            <a:endParaRPr lang="en-US" altLang="en-US"/>
          </a:p>
        </p:txBody>
      </p:sp>
    </p:spTree>
    <p:extLst>
      <p:ext uri="{BB962C8B-B14F-4D97-AF65-F5344CB8AC3E}">
        <p14:creationId xmlns:p14="http://schemas.microsoft.com/office/powerpoint/2010/main" val="98636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8EE386B3-8A84-4811-B560-57B8196D73E8}" type="slidenum">
              <a:rPr lang="en-US" altLang="en-US"/>
              <a:pPr>
                <a:defRPr/>
              </a:pPr>
              <a:t>‹Nº›</a:t>
            </a:fld>
            <a:endParaRPr lang="en-US" altLang="en-US"/>
          </a:p>
        </p:txBody>
      </p:sp>
    </p:spTree>
    <p:extLst>
      <p:ext uri="{BB962C8B-B14F-4D97-AF65-F5344CB8AC3E}">
        <p14:creationId xmlns:p14="http://schemas.microsoft.com/office/powerpoint/2010/main" val="38752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swoosh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228600"/>
            <a:ext cx="55451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2954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en-US"/>
          </a:p>
        </p:txBody>
      </p:sp>
      <p:sp>
        <p:nvSpPr>
          <p:cNvPr id="38917" name="Rectangle 5"/>
          <p:cNvSpPr>
            <a:spLocks noGrp="1" noChangeArrowheads="1"/>
          </p:cNvSpPr>
          <p:nvPr>
            <p:ph type="ftr" sz="quarter" idx="3"/>
          </p:nvPr>
        </p:nvSpPr>
        <p:spPr bwMode="auto">
          <a:xfrm>
            <a:off x="5867400" y="60960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5580">
                    <a:alpha val="27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5580"/>
                </a:solidFill>
                <a:ea typeface="+mn-ea"/>
              </a:defRPr>
            </a:lvl1pPr>
          </a:lstStyle>
          <a:p>
            <a:pPr>
              <a:defRPr/>
            </a:pPr>
            <a:r>
              <a:rPr lang="en-US" altLang="en-US"/>
              <a:t>www.InternationalBudget.org</a:t>
            </a:r>
          </a:p>
        </p:txBody>
      </p:sp>
      <p:sp>
        <p:nvSpPr>
          <p:cNvPr id="38918" name="Rectangle 6"/>
          <p:cNvSpPr>
            <a:spLocks noGrp="1" noChangeArrowheads="1"/>
          </p:cNvSpPr>
          <p:nvPr>
            <p:ph type="sldNum" sz="quarter" idx="4"/>
          </p:nvPr>
        </p:nvSpPr>
        <p:spPr bwMode="auto">
          <a:xfrm>
            <a:off x="8686800" y="6096000"/>
            <a:ext cx="381000" cy="304800"/>
          </a:xfrm>
          <a:prstGeom prst="rect">
            <a:avLst/>
          </a:prstGeom>
          <a:noFill/>
          <a:ln>
            <a:noFill/>
          </a:ln>
          <a:effectLst/>
          <a:extLst>
            <a:ext uri="{909E8E84-426E-40DD-AFC4-6F175D3DCCD1}">
              <a14:hiddenFill xmlns:a14="http://schemas.microsoft.com/office/drawing/2010/main">
                <a:solidFill>
                  <a:srgbClr val="0055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5580"/>
                </a:solidFill>
                <a:ea typeface="+mn-ea"/>
              </a:defRPr>
            </a:lvl1pPr>
          </a:lstStyle>
          <a:p>
            <a:pPr>
              <a:defRPr/>
            </a:pPr>
            <a:fld id="{4C07E9AF-DB3A-448B-8B38-25540319B692}" type="slidenum">
              <a:rPr lang="en-US" altLang="en-US"/>
              <a:pPr>
                <a:defRPr/>
              </a:pPr>
              <a:t>‹Nº›</a:t>
            </a:fld>
            <a:endParaRPr lang="en-US" altLang="en-US"/>
          </a:p>
        </p:txBody>
      </p:sp>
      <p:pic>
        <p:nvPicPr>
          <p:cNvPr id="1032" name="Picture 10" descr="IBP_logo_rgb_300dpi"/>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5656263"/>
            <a:ext cx="37338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4"/>
          <p:cNvSpPr>
            <a:spLocks noChangeShapeType="1"/>
          </p:cNvSpPr>
          <p:nvPr userDrawn="1"/>
        </p:nvSpPr>
        <p:spPr bwMode="auto">
          <a:xfrm>
            <a:off x="8610600" y="6096000"/>
            <a:ext cx="0" cy="304800"/>
          </a:xfrm>
          <a:prstGeom prst="line">
            <a:avLst/>
          </a:prstGeom>
          <a:noFill/>
          <a:ln w="9525">
            <a:solidFill>
              <a:srgbClr val="E77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80"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kern="1200">
          <a:solidFill>
            <a:srgbClr val="005580"/>
          </a:solidFill>
          <a:latin typeface="+mj-lt"/>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p:titleStyle>
    <p:body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025"/>
            <a:ext cx="9525000" cy="70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a:xfrm>
            <a:off x="8616950" y="5686425"/>
            <a:ext cx="381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7DFB0E68-5042-4486-8295-19B874743FD9}" type="slidenum">
              <a:rPr sz="1200">
                <a:solidFill>
                  <a:schemeClr val="tx1"/>
                </a:solidFill>
              </a:rPr>
              <a:pPr>
                <a:spcBef>
                  <a:spcPct val="0"/>
                </a:spcBef>
                <a:buFontTx/>
                <a:buNone/>
              </a:pPr>
              <a:t>10</a:t>
            </a:fld>
            <a:endParaRPr lang="es" altLang="en-US" sz="1200" smtClean="0">
              <a:solidFill>
                <a:schemeClr val="tx1"/>
              </a:solidFill>
            </a:endParaRPr>
          </a:p>
        </p:txBody>
      </p:sp>
      <p:sp>
        <p:nvSpPr>
          <p:cNvPr id="18435" name="Rectangle 7"/>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Características de los países con diferentes niveles de transparencia</a:t>
            </a:r>
          </a:p>
        </p:txBody>
      </p:sp>
      <p:grpSp>
        <p:nvGrpSpPr>
          <p:cNvPr id="18436" name="Group 24"/>
          <p:cNvGrpSpPr>
            <a:grpSpLocks/>
          </p:cNvGrpSpPr>
          <p:nvPr/>
        </p:nvGrpSpPr>
        <p:grpSpPr bwMode="auto">
          <a:xfrm>
            <a:off x="190500" y="1235075"/>
            <a:ext cx="8431213" cy="369888"/>
            <a:chOff x="376084" y="2466340"/>
            <a:chExt cx="8431026" cy="368953"/>
          </a:xfrm>
        </p:grpSpPr>
        <p:sp>
          <p:nvSpPr>
            <p:cNvPr id="18440" name="TextBox 25"/>
            <p:cNvSpPr txBox="1">
              <a:spLocks noChangeArrowheads="1"/>
            </p:cNvSpPr>
            <p:nvPr/>
          </p:nvSpPr>
          <p:spPr bwMode="auto">
            <a:xfrm>
              <a:off x="376084" y="2466340"/>
              <a:ext cx="2362200" cy="36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ctr" rtl="0">
                <a:spcBef>
                  <a:spcPct val="0"/>
                </a:spcBef>
                <a:buFontTx/>
                <a:buNone/>
              </a:pPr>
              <a:r>
                <a:rPr lang="es" sz="1800" b="1" i="0" u="none" baseline="0" dirty="0">
                  <a:solidFill>
                    <a:schemeClr val="tx1"/>
                  </a:solidFill>
                  <a:ea typeface="MS PGothic" panose="020B0600070205080204" pitchFamily="34" charset="-128"/>
                </a:rPr>
                <a:t>Países con desempeño débil</a:t>
              </a:r>
            </a:p>
          </p:txBody>
        </p:sp>
        <p:sp>
          <p:nvSpPr>
            <p:cNvPr id="18441" name="TextBox 26"/>
            <p:cNvSpPr txBox="1">
              <a:spLocks noChangeArrowheads="1"/>
            </p:cNvSpPr>
            <p:nvPr/>
          </p:nvSpPr>
          <p:spPr bwMode="auto">
            <a:xfrm>
              <a:off x="3153697" y="2466340"/>
              <a:ext cx="2742869" cy="36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ctr" rtl="0">
                <a:spcBef>
                  <a:spcPct val="0"/>
                </a:spcBef>
                <a:buFontTx/>
                <a:buNone/>
              </a:pPr>
              <a:r>
                <a:rPr lang="es" sz="1800" b="1" i="0" u="none" baseline="0">
                  <a:solidFill>
                    <a:schemeClr val="tx1"/>
                  </a:solidFill>
                  <a:ea typeface="MS PGothic" panose="020B0600070205080204" pitchFamily="34" charset="-128"/>
                </a:rPr>
                <a:t>Países con desempeño limitado</a:t>
              </a:r>
            </a:p>
          </p:txBody>
        </p:sp>
        <p:sp>
          <p:nvSpPr>
            <p:cNvPr id="18442" name="TextBox 27"/>
            <p:cNvSpPr txBox="1">
              <a:spLocks noChangeArrowheads="1"/>
            </p:cNvSpPr>
            <p:nvPr/>
          </p:nvSpPr>
          <p:spPr bwMode="auto">
            <a:xfrm>
              <a:off x="6311979" y="2466340"/>
              <a:ext cx="2495131" cy="36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ctr" rtl="0">
                <a:spcBef>
                  <a:spcPct val="0"/>
                </a:spcBef>
                <a:buFontTx/>
                <a:buNone/>
              </a:pPr>
              <a:r>
                <a:rPr lang="es" sz="1800" b="1" i="0" u="none" baseline="0">
                  <a:solidFill>
                    <a:schemeClr val="tx1"/>
                  </a:solidFill>
                  <a:ea typeface="MS PGothic" panose="020B0600070205080204" pitchFamily="34" charset="-128"/>
                </a:rPr>
                <a:t>Países con el mejor desempeño</a:t>
              </a:r>
            </a:p>
          </p:txBody>
        </p:sp>
      </p:grpSp>
      <p:sp>
        <p:nvSpPr>
          <p:cNvPr id="18437" name="TextBox 36"/>
          <p:cNvSpPr txBox="1">
            <a:spLocks noChangeArrowheads="1"/>
          </p:cNvSpPr>
          <p:nvPr/>
        </p:nvSpPr>
        <p:spPr bwMode="auto">
          <a:xfrm>
            <a:off x="3314700" y="1920875"/>
            <a:ext cx="25146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1800" b="0" i="0" u="none" baseline="0">
                <a:solidFill>
                  <a:schemeClr val="tx1"/>
                </a:solidFill>
                <a:ea typeface="MS PGothic" panose="020B0600070205080204" pitchFamily="34" charset="-128"/>
              </a:rPr>
              <a:t>PIB promedio per cápita de $11.000</a:t>
            </a:r>
          </a:p>
          <a:p>
            <a:pPr algn="l" rtl="0">
              <a:spcBef>
                <a:spcPct val="0"/>
              </a:spcBef>
            </a:pPr>
            <a:r>
              <a:rPr lang="es" sz="1800" b="0" i="0" u="none" baseline="0">
                <a:solidFill>
                  <a:schemeClr val="tx1"/>
                </a:solidFill>
                <a:ea typeface="MS PGothic" panose="020B0600070205080204" pitchFamily="34" charset="-128"/>
              </a:rPr>
              <a:t>Mezcla de democracias fuertes y débiles.</a:t>
            </a:r>
          </a:p>
          <a:p>
            <a:pPr algn="l" rtl="0">
              <a:spcBef>
                <a:spcPct val="0"/>
              </a:spcBef>
            </a:pPr>
            <a:r>
              <a:rPr lang="es" sz="1800" b="0" i="0" u="none" baseline="0">
                <a:solidFill>
                  <a:schemeClr val="tx1"/>
                </a:solidFill>
                <a:ea typeface="MS PGothic" panose="020B0600070205080204" pitchFamily="34" charset="-128"/>
              </a:rPr>
              <a:t>Se perciben como menos corruptos que los países con desempeño débil.</a:t>
            </a:r>
          </a:p>
        </p:txBody>
      </p:sp>
      <p:sp>
        <p:nvSpPr>
          <p:cNvPr id="18438" name="TextBox 29"/>
          <p:cNvSpPr txBox="1">
            <a:spLocks noChangeArrowheads="1"/>
          </p:cNvSpPr>
          <p:nvPr/>
        </p:nvSpPr>
        <p:spPr bwMode="auto">
          <a:xfrm>
            <a:off x="6294438" y="1925638"/>
            <a:ext cx="25130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1800" b="0" i="0" u="none" baseline="0">
                <a:solidFill>
                  <a:schemeClr val="tx1"/>
                </a:solidFill>
                <a:ea typeface="MS PGothic" panose="020B0600070205080204" pitchFamily="34" charset="-128"/>
              </a:rPr>
              <a:t>PIB promedio per cápita de $27.000</a:t>
            </a:r>
          </a:p>
          <a:p>
            <a:pPr algn="l" rtl="0">
              <a:spcBef>
                <a:spcPct val="0"/>
              </a:spcBef>
            </a:pPr>
            <a:r>
              <a:rPr lang="es" sz="1800" b="0" i="0" u="none" baseline="0">
                <a:solidFill>
                  <a:schemeClr val="tx1"/>
                </a:solidFill>
                <a:ea typeface="MS PGothic" panose="020B0600070205080204" pitchFamily="34" charset="-128"/>
              </a:rPr>
              <a:t>Mayormente democracias fuertes.</a:t>
            </a:r>
          </a:p>
          <a:p>
            <a:pPr algn="l" rtl="0">
              <a:spcBef>
                <a:spcPct val="0"/>
              </a:spcBef>
            </a:pPr>
            <a:r>
              <a:rPr lang="es" sz="1800" b="0" i="0" u="none" baseline="0">
                <a:solidFill>
                  <a:schemeClr val="tx1"/>
                </a:solidFill>
                <a:ea typeface="MS PGothic" panose="020B0600070205080204" pitchFamily="34" charset="-128"/>
              </a:rPr>
              <a:t>La mayor libertad de prensa.</a:t>
            </a:r>
          </a:p>
          <a:p>
            <a:pPr algn="l" rtl="0">
              <a:spcBef>
                <a:spcPct val="0"/>
              </a:spcBef>
            </a:pPr>
            <a:r>
              <a:rPr lang="es" sz="1800" b="0" i="0" u="none" baseline="0">
                <a:solidFill>
                  <a:schemeClr val="tx1"/>
                </a:solidFill>
                <a:ea typeface="MS PGothic" panose="020B0600070205080204" pitchFamily="34" charset="-128"/>
              </a:rPr>
              <a:t>Se perciben como los menos corruptos.</a:t>
            </a:r>
          </a:p>
        </p:txBody>
      </p:sp>
      <p:sp>
        <p:nvSpPr>
          <p:cNvPr id="18439" name="TextBox 45"/>
          <p:cNvSpPr txBox="1">
            <a:spLocks noChangeArrowheads="1"/>
          </p:cNvSpPr>
          <p:nvPr/>
        </p:nvSpPr>
        <p:spPr bwMode="auto">
          <a:xfrm>
            <a:off x="307975" y="1920875"/>
            <a:ext cx="26606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1800" b="0" i="0" u="none" baseline="0" dirty="0">
                <a:solidFill>
                  <a:schemeClr val="tx1"/>
                </a:solidFill>
                <a:ea typeface="MS PGothic" panose="020B0600070205080204" pitchFamily="34" charset="-128"/>
              </a:rPr>
              <a:t>PIB promedio per cápita de $14.000; muchas economías que dependen del petróleo.</a:t>
            </a:r>
          </a:p>
          <a:p>
            <a:pPr algn="l" rtl="0">
              <a:spcBef>
                <a:spcPct val="0"/>
              </a:spcBef>
            </a:pPr>
            <a:r>
              <a:rPr lang="es" sz="1800" b="0" i="0" u="none" baseline="0" dirty="0">
                <a:solidFill>
                  <a:schemeClr val="tx1"/>
                </a:solidFill>
                <a:ea typeface="MS PGothic" panose="020B0600070205080204" pitchFamily="34" charset="-128"/>
              </a:rPr>
              <a:t>Mezcla de democracias autocráticas y débiles.</a:t>
            </a:r>
          </a:p>
          <a:p>
            <a:pPr algn="l" rtl="0">
              <a:spcBef>
                <a:spcPct val="0"/>
              </a:spcBef>
            </a:pPr>
            <a:r>
              <a:rPr lang="es" sz="1800" b="0" i="0" u="none" baseline="0" dirty="0">
                <a:solidFill>
                  <a:schemeClr val="tx1"/>
                </a:solidFill>
                <a:ea typeface="MS PGothic" panose="020B0600070205080204" pitchFamily="34" charset="-128"/>
              </a:rPr>
              <a:t>La menor libertad de prensa. </a:t>
            </a:r>
          </a:p>
          <a:p>
            <a:pPr algn="l" rtl="0">
              <a:spcBef>
                <a:spcPct val="0"/>
              </a:spcBef>
            </a:pPr>
            <a:r>
              <a:rPr lang="es" sz="1800" b="0" i="0" u="none" baseline="0" dirty="0">
                <a:solidFill>
                  <a:schemeClr val="tx1"/>
                </a:solidFill>
                <a:ea typeface="MS PGothic" panose="020B0600070205080204" pitchFamily="34" charset="-128"/>
              </a:rPr>
              <a:t>Se perciben como los más corruptos.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77033"/>
        </a:solidFill>
        <a:effectLst/>
      </p:bgPr>
    </p:bg>
    <p:spTree>
      <p:nvGrpSpPr>
        <p:cNvPr id="1" name=""/>
        <p:cNvGrpSpPr/>
        <p:nvPr/>
      </p:nvGrpSpPr>
      <p:grpSpPr>
        <a:xfrm>
          <a:off x="0" y="0"/>
          <a:ext cx="0" cy="0"/>
          <a:chOff x="0" y="0"/>
          <a:chExt cx="0" cy="0"/>
        </a:xfrm>
      </p:grpSpPr>
      <p:sp>
        <p:nvSpPr>
          <p:cNvPr id="9" name="TextBox 8"/>
          <p:cNvSpPr txBox="1"/>
          <p:nvPr/>
        </p:nvSpPr>
        <p:spPr>
          <a:xfrm>
            <a:off x="0" y="2951163"/>
            <a:ext cx="9144000" cy="1384300"/>
          </a:xfrm>
          <a:prstGeom prst="rect">
            <a:avLst/>
          </a:prstGeom>
          <a:noFill/>
        </p:spPr>
        <p:txBody>
          <a:bodyPr>
            <a:spAutoFit/>
          </a:bodyPr>
          <a:lstStyle/>
          <a:p>
            <a:pPr algn="ctr" rtl="0">
              <a:defRPr/>
            </a:pPr>
            <a:r>
              <a:rPr lang="es" sz="2800" b="1" i="0" u="none" baseline="0" dirty="0">
                <a:solidFill>
                  <a:schemeClr val="bg1">
                    <a:lumMod val="95000"/>
                  </a:schemeClr>
                </a:solidFill>
                <a:ea typeface="ＭＳ Ｐゴシック" panose="020B0600070205080204" pitchFamily="34" charset="-128"/>
              </a:rPr>
              <a:t>Entre 2012 y </a:t>
            </a:r>
            <a:r>
              <a:rPr lang="es" sz="2800" b="1" i="0" u="none" baseline="0" dirty="0" smtClean="0">
                <a:solidFill>
                  <a:schemeClr val="bg1">
                    <a:lumMod val="95000"/>
                  </a:schemeClr>
                </a:solidFill>
                <a:ea typeface="ＭＳ Ｐゴシック" panose="020B0600070205080204" pitchFamily="34" charset="-128"/>
              </a:rPr>
              <a:t>2015, </a:t>
            </a:r>
            <a:r>
              <a:rPr lang="es" sz="2800" b="1" i="0" u="none" baseline="0" dirty="0">
                <a:solidFill>
                  <a:schemeClr val="bg1">
                    <a:lumMod val="95000"/>
                  </a:schemeClr>
                </a:solidFill>
                <a:ea typeface="ＭＳ Ｐゴシック" panose="020B0600070205080204" pitchFamily="34" charset="-128"/>
              </a:rPr>
              <a:t>se lograron importantes avances en materia de transparencia en los países menos transparentes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2150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065FE6F6-22D5-4975-B883-86D99C7F8779}" type="slidenum">
              <a:rPr sz="1200"/>
              <a:pPr>
                <a:spcBef>
                  <a:spcPct val="0"/>
                </a:spcBef>
                <a:buFontTx/>
                <a:buNone/>
              </a:pPr>
              <a:t>12</a:t>
            </a:fld>
            <a:endParaRPr lang="es" altLang="en-US" sz="1200" smtClean="0"/>
          </a:p>
        </p:txBody>
      </p:sp>
      <p:sp>
        <p:nvSpPr>
          <p:cNvPr id="21508" name="Rectangle 7"/>
          <p:cNvSpPr>
            <a:spLocks noChangeArrowheads="1"/>
          </p:cNvSpPr>
          <p:nvPr/>
        </p:nvSpPr>
        <p:spPr bwMode="auto">
          <a:xfrm>
            <a:off x="190500" y="157163"/>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El progreso global ha sido modesto... </a:t>
            </a:r>
          </a:p>
        </p:txBody>
      </p:sp>
      <p:sp>
        <p:nvSpPr>
          <p:cNvPr id="9" name="TextBox 8"/>
          <p:cNvSpPr txBox="1">
            <a:spLocks noChangeArrowheads="1"/>
          </p:cNvSpPr>
          <p:nvPr/>
        </p:nvSpPr>
        <p:spPr bwMode="auto">
          <a:xfrm>
            <a:off x="766763" y="1444625"/>
            <a:ext cx="838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defRPr/>
            </a:pPr>
            <a:r>
              <a:rPr lang="es" sz="2000" b="0" i="0" u="none" baseline="0">
                <a:solidFill>
                  <a:schemeClr val="tx1"/>
                </a:solidFill>
                <a:ea typeface="MS PGothic" panose="020B0600070205080204" pitchFamily="34" charset="-128"/>
              </a:rPr>
              <a:t>El puntaje promedio global en el Índice de Presupuesto Abierto aumentó de 43 a 46 en los 100 países para los cuales tenemos datos comparables. </a:t>
            </a:r>
          </a:p>
          <a:p>
            <a:pPr algn="l" rtl="0">
              <a:spcBef>
                <a:spcPct val="0"/>
              </a:spcBef>
              <a:defRPr/>
            </a:pPr>
            <a:endParaRPr lang="es" altLang="en-US" sz="2000" dirty="0" smtClean="0">
              <a:solidFill>
                <a:schemeClr val="tx1"/>
              </a:solidFill>
              <a:ea typeface="MS PGothic" panose="020B0600070205080204" pitchFamily="34" charset="-128"/>
            </a:endParaRPr>
          </a:p>
          <a:p>
            <a:pPr algn="l" rtl="0">
              <a:spcBef>
                <a:spcPct val="0"/>
              </a:spcBef>
              <a:defRPr/>
            </a:pPr>
            <a:r>
              <a:rPr lang="es" sz="2000" b="0" i="0" u="none" baseline="0">
                <a:solidFill>
                  <a:schemeClr val="tx1"/>
                </a:solidFill>
                <a:ea typeface="MS PGothic" panose="020B0600070205080204" pitchFamily="34" charset="-128"/>
              </a:rPr>
              <a:t>Los países han aumentado sus puntajes por un promedio de 10 puntos desde que se los encuestó por primera vez. </a:t>
            </a:r>
            <a:endParaRPr lang="es" altLang="en-US" sz="2000" dirty="0" smtClean="0">
              <a:solidFill>
                <a:schemeClr val="tx1"/>
              </a:solidFill>
              <a:ea typeface="MS PGothic" panose="020B0600070205080204" pitchFamily="34" charset="-128"/>
            </a:endParaRPr>
          </a:p>
          <a:p>
            <a:pPr algn="l" rtl="0">
              <a:spcBef>
                <a:spcPct val="0"/>
              </a:spcBef>
              <a:defRPr/>
            </a:pPr>
            <a:endParaRPr lang="es" altLang="en-US" sz="2000" dirty="0">
              <a:solidFill>
                <a:schemeClr val="tx1"/>
              </a:solidFill>
              <a:ea typeface="MS PGothic" panose="020B0600070205080204" pitchFamily="34" charset="-128"/>
            </a:endParaRPr>
          </a:p>
          <a:p>
            <a:pPr algn="l" rtl="0">
              <a:spcBef>
                <a:spcPct val="0"/>
              </a:spcBef>
              <a:defRPr/>
            </a:pPr>
            <a:r>
              <a:rPr lang="es" sz="2000" b="0" i="0" u="none" baseline="0">
                <a:solidFill>
                  <a:schemeClr val="tx1"/>
                </a:solidFill>
                <a:ea typeface="MS PGothic" panose="020B0600070205080204" pitchFamily="34" charset="-128"/>
              </a:rPr>
              <a:t>Los mayores avances se produjeron en países que eran los menos transparentes.</a:t>
            </a:r>
          </a:p>
          <a:p>
            <a:pPr marL="0" indent="0" algn="l" rtl="0">
              <a:spcBef>
                <a:spcPct val="0"/>
              </a:spcBef>
              <a:buFontTx/>
              <a:buNone/>
              <a:defRPr/>
            </a:pPr>
            <a:endParaRPr lang="es" altLang="en-US" sz="2000" dirty="0" smtClean="0">
              <a:solidFill>
                <a:schemeClr val="tx1"/>
              </a:solidFill>
              <a:ea typeface="MS PGothic" panose="020B0600070205080204" pitchFamily="34" charset="-128"/>
            </a:endParaRPr>
          </a:p>
          <a:p>
            <a:pPr algn="l" rtl="0">
              <a:spcBef>
                <a:spcPct val="0"/>
              </a:spcBef>
              <a:buFontTx/>
              <a:buAutoNum type="arabicPeriod"/>
              <a:defRPr/>
            </a:pPr>
            <a:endParaRPr lang="es" altLang="en-US" sz="2000" dirty="0" smtClean="0">
              <a:solidFill>
                <a:schemeClr val="tx1"/>
              </a:solidFill>
              <a:ea typeface="MS PGothic" panose="020B0600070205080204" pitchFamily="34" charset="-128"/>
            </a:endParaRPr>
          </a:p>
          <a:p>
            <a:pPr algn="r" rtl="0">
              <a:spcBef>
                <a:spcPct val="0"/>
              </a:spcBef>
              <a:buFontTx/>
              <a:buNone/>
              <a:defRPr/>
            </a:pPr>
            <a:endParaRPr lang="es" altLang="en-US" b="1" dirty="0" smtClean="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2355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DBCD607B-AB26-4B58-8819-C84DCCE5845D}" type="slidenum">
              <a:rPr sz="1200"/>
              <a:pPr>
                <a:spcBef>
                  <a:spcPct val="0"/>
                </a:spcBef>
                <a:buFontTx/>
                <a:buNone/>
              </a:pPr>
              <a:t>13</a:t>
            </a:fld>
            <a:endParaRPr lang="es" altLang="en-US" sz="1200" smtClean="0"/>
          </a:p>
        </p:txBody>
      </p:sp>
      <p:sp>
        <p:nvSpPr>
          <p:cNvPr id="23556" name="Rectangle 4"/>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...pero algunos países han logrado un progreso notable</a:t>
            </a:r>
          </a:p>
        </p:txBody>
      </p:sp>
      <p:sp>
        <p:nvSpPr>
          <p:cNvPr id="6" name="TextBox 5"/>
          <p:cNvSpPr txBox="1">
            <a:spLocks noChangeArrowheads="1"/>
          </p:cNvSpPr>
          <p:nvPr/>
        </p:nvSpPr>
        <p:spPr bwMode="auto">
          <a:xfrm>
            <a:off x="766763" y="1444625"/>
            <a:ext cx="838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2000" b="0" i="0" u="none" baseline="0">
                <a:solidFill>
                  <a:schemeClr val="tx1"/>
                </a:solidFill>
                <a:ea typeface="MS PGothic" panose="020B0600070205080204" pitchFamily="34" charset="-128"/>
              </a:rPr>
              <a:t>La República de Kirguistán duplicó su puntaje, de 20 a 54.</a:t>
            </a:r>
          </a:p>
          <a:p>
            <a:pPr algn="l" rtl="0">
              <a:spcBef>
                <a:spcPct val="0"/>
              </a:spcBef>
            </a:pPr>
            <a:endParaRPr lang="es" altLang="en-US" sz="200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Túnez cuadriplicó su puntaje, de 11 a 42.</a:t>
            </a:r>
          </a:p>
          <a:p>
            <a:pPr algn="l" rtl="0">
              <a:spcBef>
                <a:spcPct val="0"/>
              </a:spcBef>
            </a:pPr>
            <a:endParaRPr lang="es" altLang="en-US" sz="200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África francófona logró avances considerables, el puntaje promedio entre los ocho países encuestados aumentó en más de 20 puntos.</a:t>
            </a:r>
          </a:p>
          <a:p>
            <a:pPr algn="l" rtl="0">
              <a:spcBef>
                <a:spcPct val="0"/>
              </a:spcBef>
            </a:pPr>
            <a:endParaRPr lang="es" altLang="en-US" sz="2000">
              <a:solidFill>
                <a:schemeClr val="tx1"/>
              </a:solidFill>
              <a:ea typeface="MS PGothic" panose="020B0600070205080204" pitchFamily="34" charset="-128"/>
            </a:endParaRPr>
          </a:p>
          <a:p>
            <a:pPr algn="l" rtl="0">
              <a:spcBef>
                <a:spcPct val="0"/>
              </a:spcBef>
            </a:pPr>
            <a:endParaRPr lang="es" altLang="en-US" sz="2000">
              <a:solidFill>
                <a:schemeClr val="tx1"/>
              </a:solidFill>
              <a:ea typeface="MS PGothic" panose="020B0600070205080204" pitchFamily="34" charset="-128"/>
            </a:endParaRPr>
          </a:p>
          <a:p>
            <a:pPr algn="l" rtl="0">
              <a:spcBef>
                <a:spcPct val="0"/>
              </a:spcBef>
              <a:buFontTx/>
              <a:buAutoNum type="arabicPeriod"/>
            </a:pPr>
            <a:endParaRPr lang="es" altLang="en-US" sz="2000">
              <a:solidFill>
                <a:schemeClr val="tx1"/>
              </a:solidFill>
              <a:ea typeface="MS PGothic" panose="020B0600070205080204" pitchFamily="34" charset="-128"/>
            </a:endParaRPr>
          </a:p>
          <a:p>
            <a:pPr algn="r" rtl="0">
              <a:spcBef>
                <a:spcPct val="0"/>
              </a:spcBef>
              <a:buFontTx/>
              <a:buNone/>
            </a:pPr>
            <a:endParaRPr lang="es" altLang="en-US" b="1">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25603"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B8F4C2EA-91FE-467C-ACD0-F09B7D075DF1}" type="slidenum">
              <a:rPr sz="1200"/>
              <a:pPr>
                <a:spcBef>
                  <a:spcPct val="0"/>
                </a:spcBef>
                <a:buFontTx/>
                <a:buNone/>
              </a:pPr>
              <a:t>14</a:t>
            </a:fld>
            <a:endParaRPr lang="es" altLang="en-US" sz="1200" smtClean="0"/>
          </a:p>
        </p:txBody>
      </p:sp>
      <p:sp>
        <p:nvSpPr>
          <p:cNvPr id="25604" name="Rectangle 4"/>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Se publican más documentos presupuestarios</a:t>
            </a:r>
          </a:p>
        </p:txBody>
      </p:sp>
      <p:sp>
        <p:nvSpPr>
          <p:cNvPr id="7" name="TextBox 6"/>
          <p:cNvSpPr txBox="1">
            <a:spLocks noChangeArrowheads="1"/>
          </p:cNvSpPr>
          <p:nvPr/>
        </p:nvSpPr>
        <p:spPr bwMode="auto">
          <a:xfrm>
            <a:off x="1828800" y="1320800"/>
            <a:ext cx="629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ctr" rtl="0">
              <a:spcBef>
                <a:spcPct val="0"/>
              </a:spcBef>
              <a:buFontTx/>
              <a:buNone/>
            </a:pPr>
            <a:r>
              <a:rPr lang="es" sz="1800" b="1" i="0" u="none" baseline="0">
                <a:solidFill>
                  <a:schemeClr val="tx1"/>
                </a:solidFill>
                <a:ea typeface="MS PGothic" panose="020B0600070205080204" pitchFamily="34" charset="-128"/>
              </a:rPr>
              <a:t>Cantidad de documentos presupuestarios publicados (2012 y 2015) </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434" y="2057400"/>
            <a:ext cx="68008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bwMode="auto">
          <a:xfrm>
            <a:off x="1171575" y="2057400"/>
            <a:ext cx="6656832" cy="0"/>
          </a:xfrm>
          <a:prstGeom prst="line">
            <a:avLst/>
          </a:prstGeom>
          <a:ln>
            <a:solidFill>
              <a:schemeClr val="tx1">
                <a:lumMod val="65000"/>
                <a:lumOff val="35000"/>
              </a:schemeClr>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27651"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52EA4E2A-27B4-435E-88BA-7E785D511779}" type="slidenum">
              <a:rPr sz="1200"/>
              <a:pPr>
                <a:spcBef>
                  <a:spcPct val="0"/>
                </a:spcBef>
                <a:buFontTx/>
                <a:buNone/>
              </a:pPr>
              <a:t>15</a:t>
            </a:fld>
            <a:endParaRPr lang="es" altLang="en-US" sz="1200" smtClean="0"/>
          </a:p>
        </p:txBody>
      </p:sp>
      <p:sp>
        <p:nvSpPr>
          <p:cNvPr id="27652" name="Rectangle 4"/>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A pesar del progreso, el entusiasmo debe moderarse</a:t>
            </a:r>
          </a:p>
        </p:txBody>
      </p:sp>
      <p:sp>
        <p:nvSpPr>
          <p:cNvPr id="6" name="TextBox 5"/>
          <p:cNvSpPr txBox="1">
            <a:spLocks noChangeArrowheads="1"/>
          </p:cNvSpPr>
          <p:nvPr/>
        </p:nvSpPr>
        <p:spPr bwMode="auto">
          <a:xfrm>
            <a:off x="766763" y="1444625"/>
            <a:ext cx="8382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2000" b="0" i="0" u="none" baseline="0">
                <a:solidFill>
                  <a:schemeClr val="tx1"/>
                </a:solidFill>
                <a:ea typeface="MS PGothic" panose="020B0600070205080204" pitchFamily="34" charset="-128"/>
              </a:rPr>
              <a:t>El progreso se ha producido desde una base baja. </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Algunos países han retrocedido.</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Doce países permanecieron en el nivel más bajo del Índice de Presupuesto Abierto cada vez que fueron encuestados. </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En muchos países, hay una volatilidad considerable en las prácticas de divulgación.</a:t>
            </a:r>
            <a:endParaRPr lang="es" altLang="en-US" sz="2000" dirty="0">
              <a:solidFill>
                <a:schemeClr val="tx1"/>
              </a:solidFill>
              <a:ea typeface="MS PGothic" panose="020B0600070205080204" pitchFamily="34" charset="-128"/>
            </a:endParaRPr>
          </a:p>
          <a:p>
            <a:pPr algn="l" rtl="0">
              <a:spcBef>
                <a:spcPct val="0"/>
              </a:spcBef>
            </a:pPr>
            <a:endParaRPr lang="es" altLang="en-US" sz="2000" dirty="0">
              <a:solidFill>
                <a:schemeClr val="tx1"/>
              </a:solidFill>
              <a:ea typeface="MS PGothic" panose="020B0600070205080204" pitchFamily="34" charset="-128"/>
            </a:endParaRPr>
          </a:p>
          <a:p>
            <a:pPr algn="r" rtl="0">
              <a:spcBef>
                <a:spcPct val="0"/>
              </a:spcBef>
              <a:buFontTx/>
              <a:buNone/>
            </a:pPr>
            <a:endParaRPr lang="es" altLang="en-US" b="1" dirty="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2969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DEA41C4D-B098-40F9-9B52-43CC3DE7A3F5}" type="slidenum">
              <a:rPr sz="1200"/>
              <a:pPr>
                <a:spcBef>
                  <a:spcPct val="0"/>
                </a:spcBef>
                <a:buFontTx/>
                <a:buNone/>
              </a:pPr>
              <a:t>16</a:t>
            </a:fld>
            <a:endParaRPr lang="es" altLang="en-US" sz="1200" smtClean="0"/>
          </a:p>
        </p:txBody>
      </p:sp>
      <p:sp>
        <p:nvSpPr>
          <p:cNvPr id="29700" name="Rectangle 4"/>
          <p:cNvSpPr>
            <a:spLocks noChangeArrowheads="1"/>
          </p:cNvSpPr>
          <p:nvPr/>
        </p:nvSpPr>
        <p:spPr bwMode="auto">
          <a:xfrm>
            <a:off x="190500" y="157163"/>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Por ejemplo, en Ghana...</a:t>
            </a:r>
            <a:endParaRPr lang="es" altLang="en-US" sz="3200" b="1" dirty="0">
              <a:solidFill>
                <a:srgbClr val="006598"/>
              </a:solidFill>
              <a:ea typeface="MS PGothic" panose="020B0600070205080204" pitchFamily="34" charset="-128"/>
            </a:endParaRPr>
          </a:p>
        </p:txBody>
      </p:sp>
      <p:sp>
        <p:nvSpPr>
          <p:cNvPr id="6" name="TextBox 5"/>
          <p:cNvSpPr txBox="1">
            <a:spLocks noChangeArrowheads="1"/>
          </p:cNvSpPr>
          <p:nvPr/>
        </p:nvSpPr>
        <p:spPr bwMode="auto">
          <a:xfrm>
            <a:off x="1714500" y="1052006"/>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ctr" rtl="0">
              <a:spcBef>
                <a:spcPct val="0"/>
              </a:spcBef>
              <a:buFontTx/>
              <a:buNone/>
            </a:pPr>
            <a:r>
              <a:rPr lang="es" sz="1800" b="1" i="0" u="none" baseline="0">
                <a:solidFill>
                  <a:schemeClr val="tx1"/>
                </a:solidFill>
                <a:ea typeface="MS PGothic" panose="020B0600070205080204" pitchFamily="34" charset="-128"/>
              </a:rPr>
              <a:t>Disponibilidad de documentos presupuestarios en Ghana</a:t>
            </a:r>
          </a:p>
        </p:txBody>
      </p:sp>
      <p:pic>
        <p:nvPicPr>
          <p:cNvPr id="297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8578" y="1746510"/>
            <a:ext cx="5703888"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auto">
          <a:xfrm>
            <a:off x="1905000" y="1730375"/>
            <a:ext cx="5238750" cy="0"/>
          </a:xfrm>
          <a:prstGeom prst="line">
            <a:avLst/>
          </a:prstGeom>
          <a:solidFill>
            <a:schemeClr val="accent1"/>
          </a:solidFill>
          <a:ln w="952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77033"/>
        </a:solidFill>
        <a:effectLst/>
      </p:bgPr>
    </p:bg>
    <p:spTree>
      <p:nvGrpSpPr>
        <p:cNvPr id="1" name=""/>
        <p:cNvGrpSpPr/>
        <p:nvPr/>
      </p:nvGrpSpPr>
      <p:grpSpPr>
        <a:xfrm>
          <a:off x="0" y="0"/>
          <a:ext cx="0" cy="0"/>
          <a:chOff x="0" y="0"/>
          <a:chExt cx="0" cy="0"/>
        </a:xfrm>
      </p:grpSpPr>
      <p:sp>
        <p:nvSpPr>
          <p:cNvPr id="9" name="TextBox 8"/>
          <p:cNvSpPr txBox="1"/>
          <p:nvPr/>
        </p:nvSpPr>
        <p:spPr>
          <a:xfrm>
            <a:off x="0" y="2951163"/>
            <a:ext cx="9144000" cy="1384300"/>
          </a:xfrm>
          <a:prstGeom prst="rect">
            <a:avLst/>
          </a:prstGeom>
          <a:noFill/>
        </p:spPr>
        <p:txBody>
          <a:bodyPr>
            <a:spAutoFit/>
          </a:bodyPr>
          <a:lstStyle/>
          <a:p>
            <a:pPr algn="ctr" rtl="0">
              <a:defRPr/>
            </a:pPr>
            <a:r>
              <a:rPr lang="es" sz="2800" b="1" i="0" u="none" baseline="0">
                <a:solidFill>
                  <a:schemeClr val="bg1">
                    <a:lumMod val="95000"/>
                  </a:schemeClr>
                </a:solidFill>
                <a:ea typeface="ＭＳ Ｐゴシック" panose="020B0600070205080204" pitchFamily="34" charset="-128"/>
              </a:rPr>
              <a:t>Los problemas asociados con la transparencia insuficiente están intensificados por una participación pública inadecuada y vigilancia débil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32771"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80D98A6D-C962-43F3-A515-AD056329B102}" type="slidenum">
              <a:rPr sz="1200"/>
              <a:pPr>
                <a:spcBef>
                  <a:spcPct val="0"/>
                </a:spcBef>
                <a:buFontTx/>
                <a:buNone/>
              </a:pPr>
              <a:t>18</a:t>
            </a:fld>
            <a:endParaRPr lang="es" altLang="en-US" sz="1200" smtClean="0"/>
          </a:p>
        </p:txBody>
      </p:sp>
      <p:sp>
        <p:nvSpPr>
          <p:cNvPr id="32772" name="Rectangle 4"/>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La mayoría de los países no provee oportunidades para la participación pública</a:t>
            </a:r>
          </a:p>
        </p:txBody>
      </p:sp>
      <p:sp>
        <p:nvSpPr>
          <p:cNvPr id="7" name="TextBox 6"/>
          <p:cNvSpPr txBox="1">
            <a:spLocks noChangeArrowheads="1"/>
          </p:cNvSpPr>
          <p:nvPr/>
        </p:nvSpPr>
        <p:spPr bwMode="auto">
          <a:xfrm>
            <a:off x="766763" y="1444625"/>
            <a:ext cx="838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2000" b="0" i="0" u="none" baseline="0">
                <a:solidFill>
                  <a:schemeClr val="tx1"/>
                </a:solidFill>
                <a:ea typeface="MS PGothic" panose="020B0600070205080204" pitchFamily="34" charset="-128"/>
              </a:rPr>
              <a:t>El puntaje promedio para la participación es de solo 25 de 100.</a:t>
            </a:r>
          </a:p>
          <a:p>
            <a:pPr algn="l" rtl="0">
              <a:spcBef>
                <a:spcPct val="0"/>
              </a:spcBef>
            </a:pPr>
            <a:endParaRPr lang="es" altLang="en-US" sz="200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82 países tienen un desempeño débil en ofrecerle al público oportunidades para participar.</a:t>
            </a:r>
          </a:p>
          <a:p>
            <a:pPr algn="l" rtl="0">
              <a:spcBef>
                <a:spcPct val="0"/>
              </a:spcBef>
            </a:pPr>
            <a:endParaRPr lang="es" altLang="en-US" sz="200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Solo siete países brindan oportunidades adecuadas para la participación pública. </a:t>
            </a:r>
          </a:p>
          <a:p>
            <a:pPr algn="l" rtl="0">
              <a:spcBef>
                <a:spcPct val="0"/>
              </a:spcBef>
            </a:pPr>
            <a:endParaRPr lang="es" altLang="en-US" sz="2000">
              <a:solidFill>
                <a:schemeClr val="tx1"/>
              </a:solidFill>
              <a:ea typeface="MS PGothic" panose="020B0600070205080204" pitchFamily="34" charset="-128"/>
            </a:endParaRPr>
          </a:p>
          <a:p>
            <a:pPr algn="l" rtl="0">
              <a:spcBef>
                <a:spcPct val="0"/>
              </a:spcBef>
            </a:pPr>
            <a:endParaRPr lang="es" altLang="en-US" sz="2000">
              <a:solidFill>
                <a:schemeClr val="tx1"/>
              </a:solidFill>
              <a:ea typeface="MS PGothic" panose="020B0600070205080204" pitchFamily="34" charset="-128"/>
            </a:endParaRPr>
          </a:p>
          <a:p>
            <a:pPr algn="l" rtl="0">
              <a:spcBef>
                <a:spcPct val="0"/>
              </a:spcBef>
            </a:pPr>
            <a:endParaRPr lang="es" altLang="en-US" sz="2000">
              <a:solidFill>
                <a:schemeClr val="tx1"/>
              </a:solidFill>
              <a:ea typeface="MS PGothic" panose="020B0600070205080204" pitchFamily="34" charset="-128"/>
            </a:endParaRPr>
          </a:p>
          <a:p>
            <a:pPr algn="r" rtl="0">
              <a:spcBef>
                <a:spcPct val="0"/>
              </a:spcBef>
              <a:buFontTx/>
              <a:buNone/>
            </a:pPr>
            <a:endParaRPr lang="es" altLang="en-US" b="1">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3686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E854C1B4-29B8-4ADA-A566-1029D21A97AB}" type="slidenum">
              <a:rPr sz="1200"/>
              <a:pPr>
                <a:spcBef>
                  <a:spcPct val="0"/>
                </a:spcBef>
                <a:buFontTx/>
                <a:buNone/>
              </a:pPr>
              <a:t>19</a:t>
            </a:fld>
            <a:endParaRPr lang="es" altLang="en-US" sz="1200" smtClean="0"/>
          </a:p>
        </p:txBody>
      </p:sp>
      <p:sp>
        <p:nvSpPr>
          <p:cNvPr id="36868" name="Rectangle 4"/>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Algunos países han implementado prácticas de participación innovadoras</a:t>
            </a:r>
          </a:p>
        </p:txBody>
      </p:sp>
      <p:pic>
        <p:nvPicPr>
          <p:cNvPr id="3686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625" y="1303338"/>
            <a:ext cx="574675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77033"/>
        </a:solidFill>
        <a:effectLst/>
      </p:bgPr>
    </p:bg>
    <p:spTree>
      <p:nvGrpSpPr>
        <p:cNvPr id="1" name=""/>
        <p:cNvGrpSpPr/>
        <p:nvPr/>
      </p:nvGrpSpPr>
      <p:grpSpPr>
        <a:xfrm>
          <a:off x="0" y="0"/>
          <a:ext cx="0" cy="0"/>
          <a:chOff x="0" y="0"/>
          <a:chExt cx="0" cy="0"/>
        </a:xfrm>
      </p:grpSpPr>
      <p:sp>
        <p:nvSpPr>
          <p:cNvPr id="9" name="TextBox 8"/>
          <p:cNvSpPr txBox="1"/>
          <p:nvPr/>
        </p:nvSpPr>
        <p:spPr>
          <a:xfrm>
            <a:off x="0" y="2951163"/>
            <a:ext cx="9144000" cy="954087"/>
          </a:xfrm>
          <a:prstGeom prst="rect">
            <a:avLst/>
          </a:prstGeom>
          <a:noFill/>
        </p:spPr>
        <p:txBody>
          <a:bodyPr>
            <a:spAutoFit/>
          </a:bodyPr>
          <a:lstStyle/>
          <a:p>
            <a:pPr algn="ctr" rtl="0">
              <a:defRPr/>
            </a:pPr>
            <a:r>
              <a:rPr lang="es" sz="2800" b="1" i="0" u="none" baseline="0">
                <a:solidFill>
                  <a:schemeClr val="bg1">
                    <a:lumMod val="95000"/>
                  </a:schemeClr>
                </a:solidFill>
                <a:ea typeface="ＭＳ Ｐゴシック" panose="020B0600070205080204" pitchFamily="34" charset="-128"/>
              </a:rPr>
              <a:t>Mejorar la rendición de cuentas de las finanzas públicas es fundamental para lograr objetivos de desarrollo global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3891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6A4B05EE-AAF5-42D7-B7C8-9D25EE103082}" type="slidenum">
              <a:rPr sz="1200"/>
              <a:pPr>
                <a:spcBef>
                  <a:spcPct val="0"/>
                </a:spcBef>
                <a:buFontTx/>
                <a:buNone/>
              </a:pPr>
              <a:t>20</a:t>
            </a:fld>
            <a:endParaRPr lang="es" altLang="en-US" sz="1200" smtClean="0"/>
          </a:p>
        </p:txBody>
      </p:sp>
      <p:sp>
        <p:nvSpPr>
          <p:cNvPr id="38916" name="Rectangle 4"/>
          <p:cNvSpPr>
            <a:spLocks noChangeArrowheads="1"/>
          </p:cNvSpPr>
          <p:nvPr/>
        </p:nvSpPr>
        <p:spPr bwMode="auto">
          <a:xfrm>
            <a:off x="190500" y="157163"/>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dirty="0">
                <a:solidFill>
                  <a:srgbClr val="006598"/>
                </a:solidFill>
                <a:ea typeface="MS PGothic" panose="020B0600070205080204" pitchFamily="34" charset="-128"/>
              </a:rPr>
              <a:t>Por lo general, falta vigilancia formal </a:t>
            </a:r>
          </a:p>
        </p:txBody>
      </p:sp>
      <p:sp>
        <p:nvSpPr>
          <p:cNvPr id="6" name="TextBox 5"/>
          <p:cNvSpPr txBox="1">
            <a:spLocks noChangeArrowheads="1"/>
          </p:cNvSpPr>
          <p:nvPr/>
        </p:nvSpPr>
        <p:spPr bwMode="auto">
          <a:xfrm>
            <a:off x="766763" y="1444625"/>
            <a:ext cx="8382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2000" b="0" i="0" u="none" baseline="0">
                <a:solidFill>
                  <a:schemeClr val="tx1"/>
                </a:solidFill>
                <a:ea typeface="MS PGothic" panose="020B0600070205080204" pitchFamily="34" charset="-128"/>
              </a:rPr>
              <a:t>En más de la mitad de los países encuestados, las legislaturas carecen de acceso a investigadores independientes.</a:t>
            </a:r>
          </a:p>
          <a:p>
            <a:pPr algn="l" rtl="0">
              <a:spcBef>
                <a:spcPct val="0"/>
              </a:spcBef>
            </a:pPr>
            <a:endParaRPr lang="es" altLang="en-US" sz="200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En un tercio de los países, las legislaturas no tienen suficiente tiempo para revisar el proyecto de presupuesto antes de su aprobación.</a:t>
            </a:r>
          </a:p>
          <a:p>
            <a:pPr algn="l" rtl="0">
              <a:spcBef>
                <a:spcPct val="0"/>
              </a:spcBef>
              <a:buFontTx/>
              <a:buNone/>
            </a:pPr>
            <a:endParaRPr lang="es" altLang="en-US" sz="2000">
              <a:solidFill>
                <a:schemeClr val="tx1"/>
              </a:solidFill>
              <a:ea typeface="MS PGothic" panose="020B0600070205080204" pitchFamily="34" charset="-128"/>
            </a:endParaRPr>
          </a:p>
          <a:p>
            <a:pPr algn="l" rtl="0">
              <a:spcBef>
                <a:spcPct val="0"/>
              </a:spcBef>
            </a:pPr>
            <a:r>
              <a:rPr lang="es" sz="2000" b="0" i="0" u="none" baseline="0">
                <a:solidFill>
                  <a:schemeClr val="tx1"/>
                </a:solidFill>
                <a:ea typeface="MS PGothic" panose="020B0600070205080204" pitchFamily="34" charset="-128"/>
              </a:rPr>
              <a:t>En la mayoría de los países, las entidades fiscalizadoras superiores tienen sistemas de aseguramiento de la calidad débiles o inexistentes. </a:t>
            </a:r>
          </a:p>
          <a:p>
            <a:pPr algn="l" rtl="0">
              <a:spcBef>
                <a:spcPct val="0"/>
              </a:spcBef>
            </a:pPr>
            <a:endParaRPr lang="es" altLang="en-US" sz="2000">
              <a:solidFill>
                <a:schemeClr val="tx1"/>
              </a:solidFill>
              <a:ea typeface="MS PGothic" panose="020B0600070205080204" pitchFamily="34" charset="-128"/>
            </a:endParaRPr>
          </a:p>
          <a:p>
            <a:pPr algn="l" rtl="0">
              <a:spcBef>
                <a:spcPct val="0"/>
              </a:spcBef>
              <a:buFontTx/>
              <a:buNone/>
            </a:pPr>
            <a:endParaRPr lang="es" altLang="en-US" sz="2000">
              <a:solidFill>
                <a:schemeClr val="tx1"/>
              </a:solidFill>
              <a:ea typeface="MS PGothic" panose="020B0600070205080204" pitchFamily="34" charset="-128"/>
            </a:endParaRPr>
          </a:p>
          <a:p>
            <a:pPr algn="l" rtl="0">
              <a:spcBef>
                <a:spcPct val="0"/>
              </a:spcBef>
            </a:pPr>
            <a:endParaRPr lang="es" altLang="en-US" sz="2000">
              <a:solidFill>
                <a:schemeClr val="tx1"/>
              </a:solidFill>
              <a:ea typeface="MS PGothic" panose="020B0600070205080204" pitchFamily="34" charset="-128"/>
            </a:endParaRPr>
          </a:p>
          <a:p>
            <a:pPr algn="r" rtl="0">
              <a:spcBef>
                <a:spcPct val="0"/>
              </a:spcBef>
              <a:buFontTx/>
              <a:buNone/>
            </a:pPr>
            <a:endParaRPr lang="es" altLang="en-US" b="1">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77033"/>
        </a:solidFill>
        <a:effectLst/>
      </p:bgPr>
    </p:bg>
    <p:spTree>
      <p:nvGrpSpPr>
        <p:cNvPr id="1" name=""/>
        <p:cNvGrpSpPr/>
        <p:nvPr/>
      </p:nvGrpSpPr>
      <p:grpSpPr>
        <a:xfrm>
          <a:off x="0" y="0"/>
          <a:ext cx="0" cy="0"/>
          <a:chOff x="0" y="0"/>
          <a:chExt cx="0" cy="0"/>
        </a:xfrm>
      </p:grpSpPr>
      <p:sp>
        <p:nvSpPr>
          <p:cNvPr id="9" name="TextBox 8"/>
          <p:cNvSpPr txBox="1"/>
          <p:nvPr/>
        </p:nvSpPr>
        <p:spPr>
          <a:xfrm>
            <a:off x="0" y="2951163"/>
            <a:ext cx="9144000" cy="954087"/>
          </a:xfrm>
          <a:prstGeom prst="rect">
            <a:avLst/>
          </a:prstGeom>
          <a:noFill/>
        </p:spPr>
        <p:txBody>
          <a:bodyPr>
            <a:spAutoFit/>
          </a:bodyPr>
          <a:lstStyle/>
          <a:p>
            <a:pPr algn="ctr" rtl="0">
              <a:defRPr/>
            </a:pPr>
            <a:r>
              <a:rPr lang="es" sz="2800" b="1" i="0" u="none" baseline="0">
                <a:solidFill>
                  <a:schemeClr val="bg1">
                    <a:lumMod val="95000"/>
                  </a:schemeClr>
                </a:solidFill>
                <a:ea typeface="ＭＳ Ｐゴシック" panose="020B0600070205080204" pitchFamily="34" charset="-128"/>
              </a:rPr>
              <a:t>De los 102 países encuestados, solo cuatro tienen un desempeño bueno en todos los pilares de la transparencia presupuestaria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4198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A75D087C-5AAA-4EAE-8091-D186D7A2443D}" type="slidenum">
              <a:rPr sz="1200"/>
              <a:pPr>
                <a:spcBef>
                  <a:spcPct val="0"/>
                </a:spcBef>
                <a:buFontTx/>
                <a:buNone/>
              </a:pPr>
              <a:t>22</a:t>
            </a:fld>
            <a:endParaRPr lang="es" altLang="en-US" sz="1200" smtClean="0"/>
          </a:p>
        </p:txBody>
      </p:sp>
      <p:sp>
        <p:nvSpPr>
          <p:cNvPr id="41988" name="Rectangle 4"/>
          <p:cNvSpPr>
            <a:spLocks noChangeArrowheads="1"/>
          </p:cNvSpPr>
          <p:nvPr/>
        </p:nvSpPr>
        <p:spPr bwMode="auto">
          <a:xfrm>
            <a:off x="190499" y="0"/>
            <a:ext cx="8763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000" b="1" i="0" u="none" baseline="0" dirty="0">
                <a:solidFill>
                  <a:srgbClr val="006598"/>
                </a:solidFill>
                <a:ea typeface="MS PGothic" panose="020B0600070205080204" pitchFamily="34" charset="-128"/>
              </a:rPr>
              <a:t>Pocos países tienen un desempeño adecuado en todos los pilares de la rendición de cuentas presupuestaria </a:t>
            </a:r>
          </a:p>
        </p:txBody>
      </p:sp>
      <p:graphicFrame>
        <p:nvGraphicFramePr>
          <p:cNvPr id="6" name="Table 5"/>
          <p:cNvGraphicFramePr>
            <a:graphicFrameLocks noGrp="1"/>
          </p:cNvGraphicFramePr>
          <p:nvPr>
            <p:extLst>
              <p:ext uri="{D42A27DB-BD31-4B8C-83A1-F6EECF244321}">
                <p14:modId xmlns:p14="http://schemas.microsoft.com/office/powerpoint/2010/main" val="235043593"/>
              </p:ext>
            </p:extLst>
          </p:nvPr>
        </p:nvGraphicFramePr>
        <p:xfrm>
          <a:off x="435286" y="1432755"/>
          <a:ext cx="8273427" cy="4026478"/>
        </p:xfrm>
        <a:graphic>
          <a:graphicData uri="http://schemas.openxmlformats.org/drawingml/2006/table">
            <a:tbl>
              <a:tblPr firstRow="1" bandRow="1">
                <a:tableStyleId>{5C22544A-7EE6-4342-B048-85BDC9FD1C3A}</a:tableStyleId>
              </a:tblPr>
              <a:tblGrid>
                <a:gridCol w="1122153"/>
                <a:gridCol w="1109561"/>
                <a:gridCol w="1359176"/>
                <a:gridCol w="948737"/>
                <a:gridCol w="1219200"/>
                <a:gridCol w="1229111"/>
                <a:gridCol w="1285489"/>
              </a:tblGrid>
              <a:tr h="582238">
                <a:tc gridSpan="2">
                  <a:txBody>
                    <a:bodyPr/>
                    <a:lstStyle/>
                    <a:p>
                      <a:pPr algn="ctr" rtl="0"/>
                      <a:r>
                        <a:rPr lang="es" sz="1800" b="0" i="0" u="none" baseline="0">
                          <a:solidFill>
                            <a:schemeClr val="bg1"/>
                          </a:solidFill>
                        </a:rPr>
                        <a:t>0 de 4</a:t>
                      </a:r>
                      <a:endParaRPr lang="es" sz="1800" dirty="0">
                        <a:solidFill>
                          <a:schemeClr val="bg1"/>
                        </a:solidFill>
                      </a:endParaRPr>
                    </a:p>
                  </a:txBody>
                  <a:tcPr marT="91440" marB="0">
                    <a:solidFill>
                      <a:srgbClr val="005580"/>
                    </a:solidFill>
                  </a:tcPr>
                </a:tc>
                <a:tc hMerge="1">
                  <a:txBody>
                    <a:bodyPr/>
                    <a:lstStyle/>
                    <a:p>
                      <a:endParaRPr lang="es" sz="1200" dirty="0"/>
                    </a:p>
                  </a:txBody>
                  <a:tcPr/>
                </a:tc>
                <a:tc gridSpan="2">
                  <a:txBody>
                    <a:bodyPr/>
                    <a:lstStyle/>
                    <a:p>
                      <a:pPr algn="ctr" rtl="0"/>
                      <a:r>
                        <a:rPr lang="es" sz="1800" b="0" i="0" u="none" baseline="0">
                          <a:solidFill>
                            <a:schemeClr val="bg1"/>
                          </a:solidFill>
                        </a:rPr>
                        <a:t>1 de 4</a:t>
                      </a:r>
                      <a:endParaRPr lang="es" sz="1800" dirty="0">
                        <a:solidFill>
                          <a:schemeClr val="bg1"/>
                        </a:solidFill>
                      </a:endParaRPr>
                    </a:p>
                  </a:txBody>
                  <a:tcPr marT="91440" marB="0">
                    <a:solidFill>
                      <a:srgbClr val="005580"/>
                    </a:solidFill>
                  </a:tcPr>
                </a:tc>
                <a:tc hMerge="1">
                  <a:txBody>
                    <a:bodyPr/>
                    <a:lstStyle/>
                    <a:p>
                      <a:endParaRPr lang="es" sz="1200" dirty="0"/>
                    </a:p>
                  </a:txBody>
                  <a:tcPr marT="91440" marB="91440"/>
                </a:tc>
                <a:tc>
                  <a:txBody>
                    <a:bodyPr/>
                    <a:lstStyle/>
                    <a:p>
                      <a:pPr algn="ctr" rtl="0"/>
                      <a:r>
                        <a:rPr lang="es" sz="1800" b="0" i="0" u="none" baseline="0">
                          <a:solidFill>
                            <a:schemeClr val="bg1"/>
                          </a:solidFill>
                        </a:rPr>
                        <a:t>2 de 4</a:t>
                      </a:r>
                      <a:endParaRPr lang="es" sz="1800" dirty="0">
                        <a:solidFill>
                          <a:schemeClr val="bg1"/>
                        </a:solidFill>
                      </a:endParaRPr>
                    </a:p>
                  </a:txBody>
                  <a:tcPr marT="91440" marB="0">
                    <a:solidFill>
                      <a:srgbClr val="005580"/>
                    </a:solidFill>
                  </a:tcPr>
                </a:tc>
                <a:tc>
                  <a:txBody>
                    <a:bodyPr/>
                    <a:lstStyle/>
                    <a:p>
                      <a:pPr algn="ctr" rtl="0"/>
                      <a:r>
                        <a:rPr lang="es" sz="1800" b="0" i="0" u="none" baseline="0">
                          <a:solidFill>
                            <a:schemeClr val="bg1"/>
                          </a:solidFill>
                        </a:rPr>
                        <a:t>3 de 4</a:t>
                      </a:r>
                      <a:endParaRPr lang="es" sz="1800" dirty="0">
                        <a:solidFill>
                          <a:schemeClr val="bg1"/>
                        </a:solidFill>
                      </a:endParaRPr>
                    </a:p>
                  </a:txBody>
                  <a:tcPr marT="91440" marB="0">
                    <a:solidFill>
                      <a:srgbClr val="005580"/>
                    </a:solidFill>
                  </a:tcPr>
                </a:tc>
                <a:tc>
                  <a:txBody>
                    <a:bodyPr/>
                    <a:lstStyle/>
                    <a:p>
                      <a:pPr algn="ctr" rtl="0"/>
                      <a:r>
                        <a:rPr lang="es" sz="1800" b="0" i="0" u="none" baseline="0">
                          <a:solidFill>
                            <a:schemeClr val="bg1"/>
                          </a:solidFill>
                        </a:rPr>
                        <a:t>4 de 4</a:t>
                      </a:r>
                      <a:endParaRPr lang="es" sz="1800" dirty="0">
                        <a:solidFill>
                          <a:schemeClr val="bg1"/>
                        </a:solidFill>
                      </a:endParaRPr>
                    </a:p>
                  </a:txBody>
                  <a:tcPr marT="91440" marB="0">
                    <a:solidFill>
                      <a:srgbClr val="005580"/>
                    </a:solidFill>
                  </a:tcPr>
                </a:tc>
              </a:tr>
              <a:tr h="3410252">
                <a:tc>
                  <a:txBody>
                    <a:bodyPr/>
                    <a:lstStyle/>
                    <a:p>
                      <a:pPr algn="l" rtl="0"/>
                      <a:r>
                        <a:rPr lang="es" sz="1000" b="0" i="0" u="none" baseline="0">
                          <a:solidFill>
                            <a:schemeClr val="tx1"/>
                          </a:solidFill>
                        </a:rPr>
                        <a:t>Afganistán</a:t>
                      </a:r>
                    </a:p>
                    <a:p>
                      <a:pPr algn="l" rtl="0"/>
                      <a:r>
                        <a:rPr lang="es" sz="1000" b="0" i="0" u="none" baseline="0">
                          <a:solidFill>
                            <a:schemeClr val="tx1"/>
                          </a:solidFill>
                        </a:rPr>
                        <a:t>Argelia</a:t>
                      </a:r>
                    </a:p>
                    <a:p>
                      <a:pPr algn="l" rtl="0"/>
                      <a:r>
                        <a:rPr lang="es" sz="1000" b="0" i="0" u="none" baseline="0">
                          <a:solidFill>
                            <a:schemeClr val="tx1"/>
                          </a:solidFill>
                        </a:rPr>
                        <a:t>Azerbaiyán</a:t>
                      </a:r>
                    </a:p>
                    <a:p>
                      <a:pPr algn="l" rtl="0"/>
                      <a:r>
                        <a:rPr lang="es" sz="1000" b="0" i="0" u="none" baseline="0">
                          <a:solidFill>
                            <a:schemeClr val="tx1"/>
                          </a:solidFill>
                        </a:rPr>
                        <a:t>Benín</a:t>
                      </a:r>
                    </a:p>
                    <a:p>
                      <a:pPr algn="l" rtl="0"/>
                      <a:r>
                        <a:rPr lang="es" sz="1000" b="0" i="0" u="none" baseline="0">
                          <a:solidFill>
                            <a:schemeClr val="tx1"/>
                          </a:solidFill>
                        </a:rPr>
                        <a:t>Bolivia</a:t>
                      </a:r>
                    </a:p>
                    <a:p>
                      <a:pPr algn="l" rtl="0"/>
                      <a:r>
                        <a:rPr lang="es" sz="1000" b="0" i="0" u="none" baseline="0">
                          <a:solidFill>
                            <a:schemeClr val="tx1"/>
                          </a:solidFill>
                        </a:rPr>
                        <a:t>Burkina Faso</a:t>
                      </a:r>
                    </a:p>
                    <a:p>
                      <a:pPr algn="l" rtl="0"/>
                      <a:r>
                        <a:rPr lang="es" sz="1000" b="0" i="0" u="none" baseline="0">
                          <a:solidFill>
                            <a:schemeClr val="tx1"/>
                          </a:solidFill>
                        </a:rPr>
                        <a:t>Camboya</a:t>
                      </a:r>
                    </a:p>
                    <a:p>
                      <a:pPr algn="l" rtl="0"/>
                      <a:r>
                        <a:rPr lang="es" sz="1000" b="0" i="0" u="none" baseline="0">
                          <a:solidFill>
                            <a:schemeClr val="tx1"/>
                          </a:solidFill>
                        </a:rPr>
                        <a:t>Camerún</a:t>
                      </a:r>
                    </a:p>
                    <a:p>
                      <a:pPr algn="l" rtl="0"/>
                      <a:r>
                        <a:rPr lang="es" sz="1000" b="0" i="0" u="none" baseline="0">
                          <a:solidFill>
                            <a:schemeClr val="tx1"/>
                          </a:solidFill>
                        </a:rPr>
                        <a:t>China</a:t>
                      </a:r>
                    </a:p>
                    <a:p>
                      <a:pPr algn="l" rtl="0"/>
                      <a:r>
                        <a:rPr lang="es" sz="1000" b="0" i="0" u="none" baseline="0">
                          <a:solidFill>
                            <a:schemeClr val="tx1"/>
                          </a:solidFill>
                        </a:rPr>
                        <a:t>Rep. Democrática del Congo</a:t>
                      </a:r>
                    </a:p>
                    <a:p>
                      <a:pPr algn="l" rtl="0"/>
                      <a:r>
                        <a:rPr lang="es" sz="1000" b="0" i="0" u="none" baseline="0">
                          <a:solidFill>
                            <a:schemeClr val="tx1"/>
                          </a:solidFill>
                        </a:rPr>
                        <a:t>Egipto</a:t>
                      </a:r>
                    </a:p>
                    <a:p>
                      <a:pPr algn="l" rtl="0"/>
                      <a:r>
                        <a:rPr lang="es" sz="1000" b="0" i="0" u="none" baseline="0">
                          <a:solidFill>
                            <a:schemeClr val="tx1"/>
                          </a:solidFill>
                        </a:rPr>
                        <a:t>Guinea Ecuatorial</a:t>
                      </a:r>
                    </a:p>
                    <a:p>
                      <a:pPr algn="l" rtl="0"/>
                      <a:r>
                        <a:rPr lang="es" sz="1000" b="0" i="0" u="none" baseline="0">
                          <a:solidFill>
                            <a:schemeClr val="tx1"/>
                          </a:solidFill>
                        </a:rPr>
                        <a:t>Fiyi</a:t>
                      </a:r>
                    </a:p>
                    <a:p>
                      <a:pPr algn="l" rtl="0"/>
                      <a:r>
                        <a:rPr lang="es" sz="1000" b="0" i="0" u="none" baseline="0">
                          <a:solidFill>
                            <a:schemeClr val="tx1"/>
                          </a:solidFill>
                        </a:rPr>
                        <a:t>Irak</a:t>
                      </a:r>
                    </a:p>
                    <a:p>
                      <a:pPr marL="0" marR="0" indent="0" algn="l" defTabSz="914400" rtl="0" eaLnBrk="1" fontAlgn="auto" latinLnBrk="0" hangingPunct="1">
                        <a:lnSpc>
                          <a:spcPct val="100000"/>
                        </a:lnSpc>
                        <a:spcBef>
                          <a:spcPts val="0"/>
                        </a:spcBef>
                        <a:spcAft>
                          <a:spcPts val="0"/>
                        </a:spcAft>
                        <a:buClrTx/>
                        <a:buSzTx/>
                        <a:buFontTx/>
                        <a:buNone/>
                        <a:tabLst/>
                        <a:defRPr/>
                      </a:pPr>
                      <a:r>
                        <a:rPr lang="es" sz="1000" b="0" i="0" u="none" baseline="0">
                          <a:solidFill>
                            <a:schemeClr val="tx1"/>
                          </a:solidFill>
                        </a:rPr>
                        <a:t>Jordania</a:t>
                      </a:r>
                    </a:p>
                    <a:p>
                      <a:pPr algn="l" rtl="0"/>
                      <a:r>
                        <a:rPr lang="es" sz="1000" b="0" i="0" u="none" baseline="0">
                          <a:solidFill>
                            <a:schemeClr val="tx1"/>
                          </a:solidFill>
                        </a:rPr>
                        <a:t>Líbano</a:t>
                      </a:r>
                    </a:p>
                    <a:p>
                      <a:pPr algn="l" rtl="0"/>
                      <a:r>
                        <a:rPr lang="es" sz="1000" b="0" i="0" u="none" baseline="0">
                          <a:solidFill>
                            <a:schemeClr val="tx1"/>
                          </a:solidFill>
                        </a:rPr>
                        <a:t>Liberia</a:t>
                      </a:r>
                    </a:p>
                    <a:p>
                      <a:pPr marL="0" marR="0" indent="0" algn="l" defTabSz="914400" rtl="0" eaLnBrk="1" fontAlgn="auto" latinLnBrk="0" hangingPunct="1">
                        <a:lnSpc>
                          <a:spcPct val="100000"/>
                        </a:lnSpc>
                        <a:spcBef>
                          <a:spcPts val="0"/>
                        </a:spcBef>
                        <a:spcAft>
                          <a:spcPts val="0"/>
                        </a:spcAft>
                        <a:buClrTx/>
                        <a:buSzTx/>
                        <a:buFontTx/>
                        <a:buNone/>
                        <a:tabLst/>
                        <a:defRPr/>
                      </a:pPr>
                      <a:r>
                        <a:rPr lang="es" sz="1000" b="0" i="0" u="none" baseline="0">
                          <a:solidFill>
                            <a:schemeClr val="tx1"/>
                          </a:solidFill>
                        </a:rPr>
                        <a:t>Marruecos</a:t>
                      </a:r>
                    </a:p>
                  </a:txBody>
                  <a:tcPr marT="91440" marB="0">
                    <a:solidFill>
                      <a:srgbClr val="E77033">
                        <a:alpha val="19000"/>
                      </a:srgbClr>
                    </a:solidFill>
                  </a:tcPr>
                </a:tc>
                <a:tc>
                  <a:txBody>
                    <a:bodyPr/>
                    <a:lstStyle/>
                    <a:p>
                      <a:pPr algn="l" rtl="0"/>
                      <a:r>
                        <a:rPr lang="es" sz="1000" b="0" i="0" u="none" baseline="0">
                          <a:solidFill>
                            <a:schemeClr val="tx1"/>
                          </a:solidFill>
                        </a:rPr>
                        <a:t>Mozambique</a:t>
                      </a:r>
                    </a:p>
                    <a:p>
                      <a:pPr algn="l" rtl="0"/>
                      <a:r>
                        <a:rPr lang="es" sz="1000" b="0" i="0" u="none" baseline="0">
                          <a:solidFill>
                            <a:schemeClr val="tx1"/>
                          </a:solidFill>
                        </a:rPr>
                        <a:t>Myanmar</a:t>
                      </a:r>
                    </a:p>
                    <a:p>
                      <a:pPr algn="l" rtl="0"/>
                      <a:r>
                        <a:rPr lang="es" sz="1000" b="0" i="0" u="none" baseline="0">
                          <a:solidFill>
                            <a:schemeClr val="tx1"/>
                          </a:solidFill>
                        </a:rPr>
                        <a:t>Papúa Nueva Guinea</a:t>
                      </a:r>
                    </a:p>
                    <a:p>
                      <a:pPr algn="l" rtl="0"/>
                      <a:r>
                        <a:rPr lang="es" sz="1000" b="0" i="0" u="none" baseline="0">
                          <a:solidFill>
                            <a:schemeClr val="tx1"/>
                          </a:solidFill>
                        </a:rPr>
                        <a:t>Qatar</a:t>
                      </a:r>
                    </a:p>
                    <a:p>
                      <a:pPr algn="l" rtl="0"/>
                      <a:r>
                        <a:rPr lang="es" sz="1000" b="0" i="0" u="none" baseline="0">
                          <a:solidFill>
                            <a:schemeClr val="tx1"/>
                          </a:solidFill>
                        </a:rPr>
                        <a:t>Ruanda</a:t>
                      </a:r>
                    </a:p>
                    <a:p>
                      <a:pPr algn="l" rtl="0"/>
                      <a:r>
                        <a:rPr lang="es" sz="1000" b="0" i="0" u="none" baseline="0">
                          <a:solidFill>
                            <a:schemeClr val="tx1"/>
                          </a:solidFill>
                        </a:rPr>
                        <a:t>Santo Tomé y Príncipe</a:t>
                      </a:r>
                    </a:p>
                    <a:p>
                      <a:pPr algn="l" rtl="0"/>
                      <a:r>
                        <a:rPr lang="es" sz="1000" b="0" i="0" u="none" baseline="0">
                          <a:solidFill>
                            <a:schemeClr val="tx1"/>
                          </a:solidFill>
                        </a:rPr>
                        <a:t>Arabia Saudita</a:t>
                      </a:r>
                    </a:p>
                    <a:p>
                      <a:pPr algn="l" rtl="0"/>
                      <a:r>
                        <a:rPr lang="es" sz="1000" b="0" i="0" u="none" baseline="0">
                          <a:solidFill>
                            <a:schemeClr val="tx1"/>
                          </a:solidFill>
                        </a:rPr>
                        <a:t>Sudán</a:t>
                      </a:r>
                    </a:p>
                    <a:p>
                      <a:pPr algn="l" rtl="0"/>
                      <a:r>
                        <a:rPr lang="es" sz="1000" b="0" i="0" u="none" baseline="0">
                          <a:solidFill>
                            <a:schemeClr val="tx1"/>
                          </a:solidFill>
                        </a:rPr>
                        <a:t>Tanzania</a:t>
                      </a:r>
                    </a:p>
                    <a:p>
                      <a:pPr algn="l" rtl="0"/>
                      <a:r>
                        <a:rPr lang="es" sz="1000" b="0" i="0" u="none" baseline="0">
                          <a:solidFill>
                            <a:schemeClr val="tx1"/>
                          </a:solidFill>
                        </a:rPr>
                        <a:t>Túnez</a:t>
                      </a:r>
                    </a:p>
                    <a:p>
                      <a:pPr algn="l" rtl="0"/>
                      <a:r>
                        <a:rPr lang="es" sz="1000" b="0" i="0" u="none" baseline="0">
                          <a:solidFill>
                            <a:schemeClr val="tx1"/>
                          </a:solidFill>
                        </a:rPr>
                        <a:t>Yemen</a:t>
                      </a:r>
                    </a:p>
                    <a:p>
                      <a:pPr algn="l" rtl="0"/>
                      <a:r>
                        <a:rPr lang="es" sz="1000" b="0" i="0" u="none" baseline="0">
                          <a:solidFill>
                            <a:schemeClr val="tx1"/>
                          </a:solidFill>
                        </a:rPr>
                        <a:t>Zambia</a:t>
                      </a:r>
                    </a:p>
                    <a:p>
                      <a:pPr algn="l" rtl="0"/>
                      <a:r>
                        <a:rPr lang="es" sz="1000" b="0" i="0" u="none" baseline="0">
                          <a:solidFill>
                            <a:schemeClr val="tx1"/>
                          </a:solidFill>
                        </a:rPr>
                        <a:t>Zimbabue</a:t>
                      </a:r>
                      <a:endParaRPr lang="es" sz="1000" dirty="0" smtClean="0">
                        <a:solidFill>
                          <a:schemeClr val="tx1"/>
                        </a:solidFill>
                      </a:endParaRPr>
                    </a:p>
                  </a:txBody>
                  <a:tcPr marT="91440" marB="0">
                    <a:solidFill>
                      <a:srgbClr val="E77033">
                        <a:alpha val="19000"/>
                      </a:srgbClr>
                    </a:solidFill>
                  </a:tcPr>
                </a:tc>
                <a:tc>
                  <a:txBody>
                    <a:bodyPr/>
                    <a:lstStyle/>
                    <a:p>
                      <a:pPr algn="l" rtl="0"/>
                      <a:r>
                        <a:rPr lang="es" sz="1000" b="0" i="0" u="none" baseline="0">
                          <a:solidFill>
                            <a:schemeClr val="tx1"/>
                          </a:solidFill>
                        </a:rPr>
                        <a:t>Albania</a:t>
                      </a:r>
                    </a:p>
                    <a:p>
                      <a:pPr algn="l" rtl="0"/>
                      <a:r>
                        <a:rPr lang="es" sz="1000" b="0" i="0" u="none" baseline="0">
                          <a:solidFill>
                            <a:schemeClr val="tx1"/>
                          </a:solidFill>
                        </a:rPr>
                        <a:t>Argentina</a:t>
                      </a:r>
                    </a:p>
                    <a:p>
                      <a:pPr algn="l" rtl="0"/>
                      <a:r>
                        <a:rPr lang="es" sz="1000" b="0" i="0" u="none" baseline="0">
                          <a:solidFill>
                            <a:schemeClr val="tx1"/>
                          </a:solidFill>
                        </a:rPr>
                        <a:t>Bangladesh </a:t>
                      </a:r>
                    </a:p>
                    <a:p>
                      <a:pPr algn="l" rtl="0"/>
                      <a:r>
                        <a:rPr lang="es" sz="1000" b="0" i="0" u="none" baseline="0">
                          <a:solidFill>
                            <a:schemeClr val="tx1"/>
                          </a:solidFill>
                        </a:rPr>
                        <a:t>Bosnia y Herzegovina</a:t>
                      </a:r>
                    </a:p>
                    <a:p>
                      <a:pPr algn="l" rtl="0"/>
                      <a:r>
                        <a:rPr lang="es" sz="1000" b="0" i="0" u="none" baseline="0">
                          <a:solidFill>
                            <a:schemeClr val="tx1"/>
                          </a:solidFill>
                        </a:rPr>
                        <a:t>Chad</a:t>
                      </a:r>
                    </a:p>
                    <a:p>
                      <a:pPr algn="l" rtl="0"/>
                      <a:r>
                        <a:rPr lang="es" sz="1000" b="0" i="0" u="none" baseline="0">
                          <a:solidFill>
                            <a:schemeClr val="tx1"/>
                          </a:solidFill>
                        </a:rPr>
                        <a:t>Croacia</a:t>
                      </a:r>
                    </a:p>
                    <a:p>
                      <a:pPr algn="l" rtl="0"/>
                      <a:r>
                        <a:rPr lang="es" sz="1000" b="0" i="0" u="none" baseline="0">
                          <a:solidFill>
                            <a:schemeClr val="tx1"/>
                          </a:solidFill>
                        </a:rPr>
                        <a:t>República </a:t>
                      </a:r>
                    </a:p>
                    <a:p>
                      <a:pPr algn="l" rtl="0"/>
                      <a:r>
                        <a:rPr lang="es" sz="1000" b="0" i="0" u="none" baseline="0">
                          <a:solidFill>
                            <a:schemeClr val="tx1"/>
                          </a:solidFill>
                        </a:rPr>
                        <a:t>Dominicana </a:t>
                      </a:r>
                    </a:p>
                    <a:p>
                      <a:pPr algn="l" rtl="0"/>
                      <a:r>
                        <a:rPr lang="es" sz="1000" b="0" i="0" u="none" baseline="0">
                          <a:solidFill>
                            <a:schemeClr val="tx1"/>
                          </a:solidFill>
                        </a:rPr>
                        <a:t>Ecuador</a:t>
                      </a:r>
                    </a:p>
                    <a:p>
                      <a:pPr algn="l" rtl="0"/>
                      <a:r>
                        <a:rPr lang="es" sz="1000" b="0" i="0" u="none" baseline="0">
                          <a:solidFill>
                            <a:schemeClr val="tx1"/>
                          </a:solidFill>
                        </a:rPr>
                        <a:t>Ghana</a:t>
                      </a:r>
                    </a:p>
                    <a:p>
                      <a:pPr algn="l" rtl="0"/>
                      <a:r>
                        <a:rPr lang="es" sz="1000" b="0" i="0" u="none" baseline="0">
                          <a:solidFill>
                            <a:schemeClr val="tx1"/>
                          </a:solidFill>
                        </a:rPr>
                        <a:t>Guatemala </a:t>
                      </a:r>
                    </a:p>
                    <a:p>
                      <a:pPr algn="l" rtl="0"/>
                      <a:r>
                        <a:rPr lang="es" sz="1000" b="0" i="0" u="none" baseline="0">
                          <a:solidFill>
                            <a:schemeClr val="tx1"/>
                          </a:solidFill>
                        </a:rPr>
                        <a:t>Honduras Hungría</a:t>
                      </a:r>
                    </a:p>
                    <a:p>
                      <a:pPr algn="l" rtl="0"/>
                      <a:r>
                        <a:rPr lang="es" sz="1000" b="0" i="0" u="none" baseline="0">
                          <a:solidFill>
                            <a:schemeClr val="tx1"/>
                          </a:solidFill>
                        </a:rPr>
                        <a:t>India</a:t>
                      </a:r>
                    </a:p>
                    <a:p>
                      <a:pPr algn="l" rtl="0"/>
                      <a:r>
                        <a:rPr lang="es" sz="1000" b="0" i="0" u="none" baseline="0">
                          <a:solidFill>
                            <a:schemeClr val="tx1"/>
                          </a:solidFill>
                        </a:rPr>
                        <a:t>Kazajistán</a:t>
                      </a:r>
                    </a:p>
                    <a:p>
                      <a:pPr algn="l" rtl="0"/>
                      <a:r>
                        <a:rPr lang="es" sz="1000" b="0" i="0" u="none" baseline="0">
                          <a:solidFill>
                            <a:schemeClr val="tx1"/>
                          </a:solidFill>
                        </a:rPr>
                        <a:t>Kenia</a:t>
                      </a:r>
                    </a:p>
                    <a:p>
                      <a:pPr algn="l" rtl="0"/>
                      <a:r>
                        <a:rPr lang="es" sz="1000" b="0" i="0" u="none" baseline="0">
                          <a:solidFill>
                            <a:schemeClr val="tx1"/>
                          </a:solidFill>
                        </a:rPr>
                        <a:t>República de Kirguistán </a:t>
                      </a:r>
                    </a:p>
                    <a:p>
                      <a:pPr algn="l" rtl="0"/>
                      <a:r>
                        <a:rPr lang="es" sz="1000" b="0" i="0" u="none" baseline="0">
                          <a:solidFill>
                            <a:schemeClr val="tx1"/>
                          </a:solidFill>
                        </a:rPr>
                        <a:t>Macedonia </a:t>
                      </a:r>
                    </a:p>
                    <a:p>
                      <a:pPr algn="l" rtl="0"/>
                      <a:r>
                        <a:rPr lang="es" sz="1000" b="0" i="0" u="none" baseline="0">
                          <a:solidFill>
                            <a:schemeClr val="tx1"/>
                          </a:solidFill>
                        </a:rPr>
                        <a:t>Malasia</a:t>
                      </a:r>
                    </a:p>
                    <a:p>
                      <a:pPr marL="0" marR="0" indent="0" algn="l" defTabSz="914400" rtl="0" eaLnBrk="1" fontAlgn="auto" latinLnBrk="0" hangingPunct="1">
                        <a:lnSpc>
                          <a:spcPct val="100000"/>
                        </a:lnSpc>
                        <a:spcBef>
                          <a:spcPts val="0"/>
                        </a:spcBef>
                        <a:spcAft>
                          <a:spcPts val="0"/>
                        </a:spcAft>
                        <a:buClrTx/>
                        <a:buSzTx/>
                        <a:buFontTx/>
                        <a:buNone/>
                        <a:tabLst/>
                        <a:defRPr/>
                      </a:pPr>
                      <a:r>
                        <a:rPr lang="es" sz="1000" b="0" i="0" u="none" baseline="0">
                          <a:solidFill>
                            <a:schemeClr val="tx1"/>
                          </a:solidFill>
                        </a:rPr>
                        <a:t>Mali</a:t>
                      </a:r>
                    </a:p>
                    <a:p>
                      <a:pPr algn="l" rtl="0"/>
                      <a:endParaRPr lang="es" sz="1000" dirty="0" smtClean="0">
                        <a:solidFill>
                          <a:schemeClr val="tx1"/>
                        </a:solidFill>
                      </a:endParaRPr>
                    </a:p>
                  </a:txBody>
                  <a:tcPr marT="9144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000" b="0" i="0" u="none" baseline="0">
                          <a:solidFill>
                            <a:schemeClr val="tx1"/>
                          </a:solidFill>
                        </a:rPr>
                        <a:t>Namibia</a:t>
                      </a:r>
                    </a:p>
                    <a:p>
                      <a:pPr marL="0" indent="0" algn="l" rtl="0"/>
                      <a:r>
                        <a:rPr lang="es" sz="1000" b="0" i="0" u="none" baseline="0">
                          <a:solidFill>
                            <a:schemeClr val="tx1"/>
                          </a:solidFill>
                        </a:rPr>
                        <a:t>Nepal</a:t>
                      </a:r>
                    </a:p>
                    <a:p>
                      <a:pPr marL="0" indent="0" algn="l" rtl="0"/>
                      <a:r>
                        <a:rPr lang="es" sz="1000" b="0" i="0" u="none" baseline="0">
                          <a:solidFill>
                            <a:schemeClr val="tx1"/>
                          </a:solidFill>
                        </a:rPr>
                        <a:t>Nicaragua</a:t>
                      </a:r>
                    </a:p>
                    <a:p>
                      <a:pPr marL="0" indent="0" algn="l" rtl="0"/>
                      <a:r>
                        <a:rPr lang="es" sz="1000" b="0" i="0" u="none" baseline="0">
                          <a:solidFill>
                            <a:schemeClr val="tx1"/>
                          </a:solidFill>
                        </a:rPr>
                        <a:t>Níger</a:t>
                      </a:r>
                    </a:p>
                    <a:p>
                      <a:pPr marL="0" indent="0" algn="l" rtl="0"/>
                      <a:r>
                        <a:rPr lang="es" sz="1000" b="0" i="0" u="none" baseline="0">
                          <a:solidFill>
                            <a:schemeClr val="tx1"/>
                          </a:solidFill>
                        </a:rPr>
                        <a:t>Nigeria</a:t>
                      </a:r>
                    </a:p>
                    <a:p>
                      <a:pPr marL="0" indent="0" algn="l" rtl="0"/>
                      <a:r>
                        <a:rPr lang="es" sz="1000" b="0" i="0" u="none" baseline="0">
                          <a:solidFill>
                            <a:schemeClr val="tx1"/>
                          </a:solidFill>
                        </a:rPr>
                        <a:t>Pakistán</a:t>
                      </a:r>
                    </a:p>
                    <a:p>
                      <a:pPr marL="0" indent="0" algn="l" rtl="0"/>
                      <a:r>
                        <a:rPr lang="es" sz="1000" b="0" i="0" u="none" baseline="0">
                          <a:solidFill>
                            <a:schemeClr val="tx1"/>
                          </a:solidFill>
                        </a:rPr>
                        <a:t>Senegal</a:t>
                      </a:r>
                    </a:p>
                    <a:p>
                      <a:pPr marL="0" indent="0" algn="l" rtl="0"/>
                      <a:r>
                        <a:rPr lang="es" sz="1000" b="0" i="0" u="none" baseline="0">
                          <a:solidFill>
                            <a:schemeClr val="tx1"/>
                          </a:solidFill>
                        </a:rPr>
                        <a:t>Serbia</a:t>
                      </a:r>
                    </a:p>
                    <a:p>
                      <a:pPr marL="0" indent="0" algn="l" rtl="0"/>
                      <a:r>
                        <a:rPr lang="es" sz="1000" b="0" i="0" u="none" baseline="0">
                          <a:solidFill>
                            <a:schemeClr val="tx1"/>
                          </a:solidFill>
                        </a:rPr>
                        <a:t>Sierra Leona </a:t>
                      </a:r>
                    </a:p>
                    <a:p>
                      <a:pPr marL="0" indent="0" algn="l" rtl="0"/>
                      <a:r>
                        <a:rPr lang="es" sz="1000" b="0" i="0" u="none" baseline="0">
                          <a:solidFill>
                            <a:schemeClr val="tx1"/>
                          </a:solidFill>
                        </a:rPr>
                        <a:t>Eslovaquia</a:t>
                      </a:r>
                    </a:p>
                    <a:p>
                      <a:pPr marL="0" indent="0" algn="l" rtl="0"/>
                      <a:r>
                        <a:rPr lang="es" sz="1000" b="0" i="0" u="none" baseline="0">
                          <a:solidFill>
                            <a:schemeClr val="tx1"/>
                          </a:solidFill>
                        </a:rPr>
                        <a:t>España</a:t>
                      </a:r>
                    </a:p>
                    <a:p>
                      <a:pPr marL="0" indent="0" algn="l" rtl="0"/>
                      <a:r>
                        <a:rPr lang="es" sz="1000" b="0" i="0" u="none" baseline="0">
                          <a:solidFill>
                            <a:schemeClr val="tx1"/>
                          </a:solidFill>
                        </a:rPr>
                        <a:t>Sri Lanka</a:t>
                      </a:r>
                    </a:p>
                    <a:p>
                      <a:pPr marL="0" indent="0" algn="l" rtl="0"/>
                      <a:r>
                        <a:rPr lang="es" sz="1000" b="0" i="0" u="none" baseline="0">
                          <a:solidFill>
                            <a:schemeClr val="tx1"/>
                          </a:solidFill>
                        </a:rPr>
                        <a:t>Tailandia</a:t>
                      </a:r>
                    </a:p>
                    <a:p>
                      <a:pPr marL="0" indent="0" algn="l" rtl="0"/>
                      <a:r>
                        <a:rPr lang="es" sz="1000" b="0" i="0" u="none" baseline="0">
                          <a:solidFill>
                            <a:schemeClr val="tx1"/>
                          </a:solidFill>
                        </a:rPr>
                        <a:t>Timor Oriental </a:t>
                      </a:r>
                    </a:p>
                    <a:p>
                      <a:pPr marL="0" indent="0" algn="l" rtl="0"/>
                      <a:r>
                        <a:rPr lang="es" sz="1000" b="0" i="0" u="none" baseline="0">
                          <a:solidFill>
                            <a:schemeClr val="tx1"/>
                          </a:solidFill>
                        </a:rPr>
                        <a:t>Turquía</a:t>
                      </a:r>
                    </a:p>
                    <a:p>
                      <a:pPr marL="0" indent="0" algn="l" rtl="0"/>
                      <a:r>
                        <a:rPr lang="es" sz="1000" b="0" i="0" u="none" baseline="0">
                          <a:solidFill>
                            <a:schemeClr val="tx1"/>
                          </a:solidFill>
                        </a:rPr>
                        <a:t>Venezuela</a:t>
                      </a:r>
                    </a:p>
                    <a:p>
                      <a:pPr algn="l" rtl="0"/>
                      <a:endParaRPr lang="es" sz="1000" dirty="0" smtClean="0">
                        <a:solidFill>
                          <a:schemeClr val="tx1"/>
                        </a:solidFill>
                      </a:endParaRPr>
                    </a:p>
                    <a:p>
                      <a:pPr algn="l" rtl="0"/>
                      <a:endParaRPr lang="es" sz="1000" dirty="0" smtClean="0">
                        <a:solidFill>
                          <a:schemeClr val="tx1"/>
                        </a:solidFill>
                      </a:endParaRPr>
                    </a:p>
                    <a:p>
                      <a:pPr marL="0" indent="0" algn="l" rtl="0"/>
                      <a:endParaRPr lang="es" sz="1000" dirty="0" smtClean="0">
                        <a:solidFill>
                          <a:schemeClr val="tx1"/>
                        </a:solidFill>
                      </a:endParaRPr>
                    </a:p>
                    <a:p>
                      <a:pPr marL="0" indent="0" algn="l" rtl="0"/>
                      <a:endParaRPr lang="es" sz="1000" dirty="0" smtClean="0">
                        <a:solidFill>
                          <a:schemeClr val="tx1"/>
                        </a:solidFill>
                      </a:endParaRPr>
                    </a:p>
                  </a:txBody>
                  <a:tcPr marT="91440" marB="0">
                    <a:solidFill>
                      <a:schemeClr val="bg1"/>
                    </a:solidFill>
                  </a:tcPr>
                </a:tc>
                <a:tc>
                  <a:txBody>
                    <a:bodyPr/>
                    <a:lstStyle/>
                    <a:p>
                      <a:pPr algn="l" rtl="0"/>
                      <a:r>
                        <a:rPr lang="es" sz="1000" b="0" i="0" u="none" baseline="0">
                          <a:solidFill>
                            <a:schemeClr val="tx1"/>
                          </a:solidFill>
                        </a:rPr>
                        <a:t>Botsuana</a:t>
                      </a:r>
                    </a:p>
                    <a:p>
                      <a:pPr algn="l" rtl="0"/>
                      <a:r>
                        <a:rPr lang="es" sz="1000" b="0" i="0" u="none" baseline="0">
                          <a:solidFill>
                            <a:schemeClr val="tx1"/>
                          </a:solidFill>
                        </a:rPr>
                        <a:t>Bulgaria</a:t>
                      </a:r>
                    </a:p>
                    <a:p>
                      <a:pPr algn="l" rtl="0"/>
                      <a:r>
                        <a:rPr lang="es" sz="1000" b="0" i="0" u="none" baseline="0">
                          <a:solidFill>
                            <a:schemeClr val="tx1"/>
                          </a:solidFill>
                        </a:rPr>
                        <a:t>Chile</a:t>
                      </a:r>
                    </a:p>
                    <a:p>
                      <a:pPr algn="l" rtl="0"/>
                      <a:r>
                        <a:rPr lang="es" sz="1000" b="0" i="0" u="none" baseline="0">
                          <a:solidFill>
                            <a:schemeClr val="tx1"/>
                          </a:solidFill>
                        </a:rPr>
                        <a:t>Colombia</a:t>
                      </a:r>
                    </a:p>
                    <a:p>
                      <a:pPr algn="l" defTabSz="1082675" rtl="0"/>
                      <a:r>
                        <a:rPr lang="es" sz="1000" b="0" i="0" u="none" baseline="0">
                          <a:solidFill>
                            <a:schemeClr val="tx1"/>
                          </a:solidFill>
                        </a:rPr>
                        <a:t>Costa Rica</a:t>
                      </a:r>
                    </a:p>
                    <a:p>
                      <a:pPr algn="l" rtl="0"/>
                      <a:r>
                        <a:rPr lang="es" sz="1000" b="0" i="0" u="none" baseline="0">
                          <a:solidFill>
                            <a:schemeClr val="tx1"/>
                          </a:solidFill>
                        </a:rPr>
                        <a:t>El Salvador </a:t>
                      </a:r>
                    </a:p>
                    <a:p>
                      <a:pPr algn="l" rtl="0"/>
                      <a:r>
                        <a:rPr lang="es" sz="1000" b="0" i="0" u="none" baseline="0">
                          <a:solidFill>
                            <a:schemeClr val="tx1"/>
                          </a:solidFill>
                        </a:rPr>
                        <a:t>Indonesia</a:t>
                      </a:r>
                    </a:p>
                    <a:p>
                      <a:pPr algn="l" rtl="0"/>
                      <a:r>
                        <a:rPr lang="es" sz="1000" b="0" i="0" u="none" baseline="0">
                          <a:solidFill>
                            <a:schemeClr val="tx1"/>
                          </a:solidFill>
                        </a:rPr>
                        <a:t>Malaui</a:t>
                      </a:r>
                    </a:p>
                    <a:p>
                      <a:pPr algn="l" rtl="0"/>
                      <a:r>
                        <a:rPr lang="es" sz="1000" b="0" i="0" u="none" baseline="0">
                          <a:solidFill>
                            <a:schemeClr val="tx1"/>
                          </a:solidFill>
                        </a:rPr>
                        <a:t>México</a:t>
                      </a:r>
                    </a:p>
                    <a:p>
                      <a:pPr algn="l" rtl="0"/>
                      <a:r>
                        <a:rPr lang="es" sz="1000" b="0" i="0" u="none" baseline="0">
                          <a:solidFill>
                            <a:schemeClr val="tx1"/>
                          </a:solidFill>
                        </a:rPr>
                        <a:t>Mongolia</a:t>
                      </a:r>
                    </a:p>
                    <a:p>
                      <a:pPr algn="l" rtl="0"/>
                      <a:r>
                        <a:rPr lang="es" sz="1000" b="0" i="0" u="none" baseline="0">
                          <a:solidFill>
                            <a:schemeClr val="tx1"/>
                          </a:solidFill>
                        </a:rPr>
                        <a:t>Polonia</a:t>
                      </a:r>
                    </a:p>
                    <a:p>
                      <a:pPr algn="l" rtl="0"/>
                      <a:r>
                        <a:rPr lang="es" sz="1000" b="0" i="0" u="none" baseline="0">
                          <a:solidFill>
                            <a:schemeClr val="tx1"/>
                          </a:solidFill>
                        </a:rPr>
                        <a:t>Rumania</a:t>
                      </a:r>
                    </a:p>
                    <a:p>
                      <a:pPr algn="l" rtl="0"/>
                      <a:r>
                        <a:rPr lang="es" sz="1000" b="0" i="0" u="none" baseline="0">
                          <a:solidFill>
                            <a:schemeClr val="tx1"/>
                          </a:solidFill>
                        </a:rPr>
                        <a:t>Tayikistán</a:t>
                      </a:r>
                    </a:p>
                    <a:p>
                      <a:pPr algn="l" rtl="0"/>
                      <a:r>
                        <a:rPr lang="es" sz="1000" b="0" i="0" u="none" baseline="0">
                          <a:solidFill>
                            <a:schemeClr val="tx1"/>
                          </a:solidFill>
                        </a:rPr>
                        <a:t>Trinidad y Tobago </a:t>
                      </a:r>
                    </a:p>
                    <a:p>
                      <a:pPr algn="l" rtl="0"/>
                      <a:r>
                        <a:rPr lang="es" sz="1000" b="0" i="0" u="none" baseline="0">
                          <a:solidFill>
                            <a:schemeClr val="tx1"/>
                          </a:solidFill>
                        </a:rPr>
                        <a:t>Uganda</a:t>
                      </a:r>
                    </a:p>
                    <a:p>
                      <a:pPr algn="l" rtl="0"/>
                      <a:r>
                        <a:rPr lang="es" sz="1000" b="0" i="0" u="none" baseline="0">
                          <a:solidFill>
                            <a:schemeClr val="tx1"/>
                          </a:solidFill>
                        </a:rPr>
                        <a:t>Ucrania</a:t>
                      </a:r>
                    </a:p>
                    <a:p>
                      <a:pPr algn="l" rtl="0"/>
                      <a:r>
                        <a:rPr lang="es" sz="1000" b="0" i="0" u="none" baseline="0">
                          <a:solidFill>
                            <a:schemeClr val="tx1"/>
                          </a:solidFill>
                        </a:rPr>
                        <a:t>Reino Unido </a:t>
                      </a:r>
                    </a:p>
                    <a:p>
                      <a:pPr algn="l" rtl="0"/>
                      <a:r>
                        <a:rPr lang="es" sz="1000" b="0" i="0" u="none" baseline="0">
                          <a:solidFill>
                            <a:schemeClr val="tx1"/>
                          </a:solidFill>
                        </a:rPr>
                        <a:t>Vietnam</a:t>
                      </a:r>
                    </a:p>
                  </a:txBody>
                  <a:tcPr marT="91440" marB="0">
                    <a:solidFill>
                      <a:srgbClr val="E77033">
                        <a:alpha val="19000"/>
                      </a:srgbClr>
                    </a:solidFill>
                  </a:tcPr>
                </a:tc>
                <a:tc>
                  <a:txBody>
                    <a:bodyPr/>
                    <a:lstStyle/>
                    <a:p>
                      <a:pPr marL="122238" indent="0" algn="l" rtl="0"/>
                      <a:r>
                        <a:rPr lang="es" sz="1000" b="0" i="0" u="none" baseline="0">
                          <a:solidFill>
                            <a:schemeClr val="tx1"/>
                          </a:solidFill>
                        </a:rPr>
                        <a:t>República Checa</a:t>
                      </a:r>
                    </a:p>
                    <a:p>
                      <a:pPr marL="122238" indent="0" algn="l" rtl="0"/>
                      <a:r>
                        <a:rPr lang="es" sz="1000" b="0" i="0" u="none" baseline="0">
                          <a:solidFill>
                            <a:schemeClr val="tx1"/>
                          </a:solidFill>
                        </a:rPr>
                        <a:t>Francia</a:t>
                      </a:r>
                    </a:p>
                    <a:p>
                      <a:pPr marL="122238" indent="0" algn="l" rtl="0"/>
                      <a:r>
                        <a:rPr lang="es" sz="1000" b="0" i="0" u="none" baseline="0">
                          <a:solidFill>
                            <a:schemeClr val="tx1"/>
                          </a:solidFill>
                        </a:rPr>
                        <a:t>Georgia</a:t>
                      </a:r>
                    </a:p>
                    <a:p>
                      <a:pPr marL="122238" indent="0" algn="l" rtl="0"/>
                      <a:r>
                        <a:rPr lang="es" sz="1000" b="0" i="0" u="none" baseline="0">
                          <a:solidFill>
                            <a:schemeClr val="tx1"/>
                          </a:solidFill>
                        </a:rPr>
                        <a:t>Alemania</a:t>
                      </a:r>
                    </a:p>
                    <a:p>
                      <a:pPr marL="122238" indent="0" algn="l" rtl="0"/>
                      <a:r>
                        <a:rPr lang="es" sz="1000" b="0" i="0" u="none" baseline="0">
                          <a:solidFill>
                            <a:schemeClr val="tx1"/>
                          </a:solidFill>
                        </a:rPr>
                        <a:t>Italia</a:t>
                      </a:r>
                    </a:p>
                    <a:p>
                      <a:pPr marL="122238" indent="0" algn="l" rtl="0"/>
                      <a:r>
                        <a:rPr lang="es" sz="1000" b="0" i="0" u="none" baseline="0">
                          <a:solidFill>
                            <a:schemeClr val="tx1"/>
                          </a:solidFill>
                        </a:rPr>
                        <a:t>Nueva Zelanda</a:t>
                      </a:r>
                    </a:p>
                    <a:p>
                      <a:pPr marL="122238" indent="0" algn="l" rtl="0"/>
                      <a:r>
                        <a:rPr lang="es" sz="1000" b="0" i="0" u="none" baseline="0">
                          <a:solidFill>
                            <a:schemeClr val="tx1"/>
                          </a:solidFill>
                        </a:rPr>
                        <a:t>Perú</a:t>
                      </a:r>
                    </a:p>
                    <a:p>
                      <a:pPr marL="122238" indent="0" algn="l" rtl="0"/>
                      <a:r>
                        <a:rPr lang="es" sz="1000" b="0" i="0" u="none" baseline="0">
                          <a:solidFill>
                            <a:schemeClr val="tx1"/>
                          </a:solidFill>
                        </a:rPr>
                        <a:t>Filipinas</a:t>
                      </a:r>
                    </a:p>
                    <a:p>
                      <a:pPr marL="122238" indent="0" algn="l" rtl="0"/>
                      <a:r>
                        <a:rPr lang="es" sz="1000" b="0" i="0" u="none" baseline="0">
                          <a:solidFill>
                            <a:schemeClr val="tx1"/>
                          </a:solidFill>
                        </a:rPr>
                        <a:t>Portugal</a:t>
                      </a:r>
                    </a:p>
                    <a:p>
                      <a:pPr marL="122238" indent="0" algn="l" rtl="0"/>
                      <a:r>
                        <a:rPr lang="es" sz="1000" b="0" i="0" u="none" baseline="0">
                          <a:solidFill>
                            <a:schemeClr val="tx1"/>
                          </a:solidFill>
                        </a:rPr>
                        <a:t>Rusia</a:t>
                      </a:r>
                    </a:p>
                    <a:p>
                      <a:pPr marL="122238" indent="0" algn="l" rtl="0"/>
                      <a:r>
                        <a:rPr lang="es" sz="1000" b="0" i="0" u="none" baseline="0">
                          <a:solidFill>
                            <a:schemeClr val="tx1"/>
                          </a:solidFill>
                        </a:rPr>
                        <a:t>Eslovenia</a:t>
                      </a:r>
                    </a:p>
                    <a:p>
                      <a:pPr marL="122238" indent="0" algn="l" rtl="0"/>
                      <a:r>
                        <a:rPr lang="es" sz="1000" b="0" i="0" u="none" baseline="0">
                          <a:solidFill>
                            <a:schemeClr val="tx1"/>
                          </a:solidFill>
                        </a:rPr>
                        <a:t>Corea del Sur</a:t>
                      </a:r>
                    </a:p>
                    <a:p>
                      <a:pPr marL="122238" indent="0" algn="l" rtl="0"/>
                      <a:r>
                        <a:rPr lang="es" sz="1000" b="0" i="0" u="none" baseline="0">
                          <a:solidFill>
                            <a:schemeClr val="tx1"/>
                          </a:solidFill>
                        </a:rPr>
                        <a:t>Suecia</a:t>
                      </a:r>
                      <a:endParaRPr lang="es" sz="1000" dirty="0" smtClean="0">
                        <a:solidFill>
                          <a:schemeClr val="tx1"/>
                        </a:solidFill>
                      </a:endParaRPr>
                    </a:p>
                  </a:txBody>
                  <a:tcPr marT="91440" marB="0">
                    <a:solidFill>
                      <a:schemeClr val="bg1"/>
                    </a:solidFill>
                  </a:tcPr>
                </a:tc>
                <a:tc>
                  <a:txBody>
                    <a:bodyPr/>
                    <a:lstStyle/>
                    <a:p>
                      <a:pPr marL="122238" indent="0" algn="l" rtl="0"/>
                      <a:r>
                        <a:rPr lang="es" sz="1000" b="0" i="0" u="none" baseline="0" dirty="0">
                          <a:solidFill>
                            <a:schemeClr val="tx1"/>
                          </a:solidFill>
                        </a:rPr>
                        <a:t>Brasil Noruega</a:t>
                      </a:r>
                    </a:p>
                    <a:p>
                      <a:pPr marL="122238" indent="0" algn="l" rtl="0"/>
                      <a:r>
                        <a:rPr lang="es" sz="1000" b="0" i="0" u="none" baseline="0" dirty="0">
                          <a:solidFill>
                            <a:schemeClr val="tx1"/>
                          </a:solidFill>
                        </a:rPr>
                        <a:t>Sudáfrica</a:t>
                      </a:r>
                    </a:p>
                    <a:p>
                      <a:pPr marL="122238" indent="0" algn="l" rtl="0"/>
                      <a:r>
                        <a:rPr lang="es" sz="1000" b="0" i="0" u="none" baseline="0" dirty="0">
                          <a:solidFill>
                            <a:schemeClr val="tx1"/>
                          </a:solidFill>
                        </a:rPr>
                        <a:t>Estados Unidos</a:t>
                      </a:r>
                    </a:p>
                  </a:txBody>
                  <a:tcPr marT="91440" marB="0">
                    <a:solidFill>
                      <a:srgbClr val="E77033">
                        <a:alpha val="19000"/>
                      </a:srgbClr>
                    </a:solidFill>
                  </a:tcPr>
                </a:tc>
              </a:tr>
            </a:tbl>
          </a:graphicData>
        </a:graphic>
      </p:graphicFrame>
      <p:sp>
        <p:nvSpPr>
          <p:cNvPr id="7" name="TextBox 6"/>
          <p:cNvSpPr txBox="1"/>
          <p:nvPr/>
        </p:nvSpPr>
        <p:spPr>
          <a:xfrm>
            <a:off x="1533537" y="5148245"/>
            <a:ext cx="1219200" cy="276999"/>
          </a:xfrm>
          <a:prstGeom prst="rect">
            <a:avLst/>
          </a:prstGeom>
          <a:noFill/>
        </p:spPr>
        <p:txBody>
          <a:bodyPr wrap="square" rtlCol="0">
            <a:spAutoFit/>
          </a:bodyPr>
          <a:lstStyle/>
          <a:p>
            <a:pPr algn="l" rtl="0"/>
            <a:r>
              <a:rPr lang="es" sz="1200" b="1" i="0" u="none" baseline="0"/>
              <a:t>32 países</a:t>
            </a:r>
            <a:endParaRPr lang="es" sz="1200" b="1" dirty="0"/>
          </a:p>
        </p:txBody>
      </p:sp>
      <p:sp>
        <p:nvSpPr>
          <p:cNvPr id="8" name="TextBox 7"/>
          <p:cNvSpPr txBox="1"/>
          <p:nvPr/>
        </p:nvSpPr>
        <p:spPr>
          <a:xfrm>
            <a:off x="3850987" y="5148245"/>
            <a:ext cx="1219200" cy="276999"/>
          </a:xfrm>
          <a:prstGeom prst="rect">
            <a:avLst/>
          </a:prstGeom>
          <a:noFill/>
        </p:spPr>
        <p:txBody>
          <a:bodyPr wrap="square" rtlCol="0">
            <a:spAutoFit/>
          </a:bodyPr>
          <a:lstStyle/>
          <a:p>
            <a:pPr algn="l" rtl="0"/>
            <a:r>
              <a:rPr lang="es" sz="1200" b="1" i="0" u="none" baseline="0"/>
              <a:t>35 países</a:t>
            </a:r>
            <a:endParaRPr lang="es" sz="1200" b="1" dirty="0"/>
          </a:p>
        </p:txBody>
      </p:sp>
      <p:sp>
        <p:nvSpPr>
          <p:cNvPr id="9" name="TextBox 8"/>
          <p:cNvSpPr txBox="1"/>
          <p:nvPr/>
        </p:nvSpPr>
        <p:spPr>
          <a:xfrm>
            <a:off x="5041600" y="5148246"/>
            <a:ext cx="1219200" cy="276999"/>
          </a:xfrm>
          <a:prstGeom prst="rect">
            <a:avLst/>
          </a:prstGeom>
          <a:noFill/>
        </p:spPr>
        <p:txBody>
          <a:bodyPr wrap="square" rtlCol="0">
            <a:spAutoFit/>
          </a:bodyPr>
          <a:lstStyle/>
          <a:p>
            <a:pPr algn="l" rtl="0"/>
            <a:r>
              <a:rPr lang="es" sz="1200" b="1" i="0" u="none" baseline="0"/>
              <a:t>18 países</a:t>
            </a:r>
            <a:endParaRPr lang="es" sz="1200" b="1" dirty="0"/>
          </a:p>
        </p:txBody>
      </p:sp>
      <p:sp>
        <p:nvSpPr>
          <p:cNvPr id="10" name="TextBox 9"/>
          <p:cNvSpPr txBox="1"/>
          <p:nvPr/>
        </p:nvSpPr>
        <p:spPr>
          <a:xfrm>
            <a:off x="6232213" y="5148246"/>
            <a:ext cx="1219200" cy="276999"/>
          </a:xfrm>
          <a:prstGeom prst="rect">
            <a:avLst/>
          </a:prstGeom>
          <a:noFill/>
        </p:spPr>
        <p:txBody>
          <a:bodyPr wrap="square" rtlCol="0">
            <a:spAutoFit/>
          </a:bodyPr>
          <a:lstStyle/>
          <a:p>
            <a:pPr algn="l" rtl="0"/>
            <a:r>
              <a:rPr lang="es" sz="1200" b="1" i="0" u="none" baseline="0"/>
              <a:t>13 países</a:t>
            </a:r>
            <a:endParaRPr lang="es" sz="1200" b="1" dirty="0"/>
          </a:p>
        </p:txBody>
      </p:sp>
      <p:sp>
        <p:nvSpPr>
          <p:cNvPr id="11" name="TextBox 10"/>
          <p:cNvSpPr txBox="1"/>
          <p:nvPr/>
        </p:nvSpPr>
        <p:spPr>
          <a:xfrm>
            <a:off x="7558093" y="5148246"/>
            <a:ext cx="1219200" cy="276999"/>
          </a:xfrm>
          <a:prstGeom prst="rect">
            <a:avLst/>
          </a:prstGeom>
          <a:noFill/>
        </p:spPr>
        <p:txBody>
          <a:bodyPr wrap="square" rtlCol="0">
            <a:spAutoFit/>
          </a:bodyPr>
          <a:lstStyle/>
          <a:p>
            <a:pPr algn="l" rtl="0"/>
            <a:r>
              <a:rPr lang="es" sz="1200" b="1" i="0" u="none" baseline="0"/>
              <a:t>4 países</a:t>
            </a:r>
            <a:endParaRPr lang="es" sz="1200" b="1" dirty="0"/>
          </a:p>
        </p:txBody>
      </p:sp>
      <p:sp>
        <p:nvSpPr>
          <p:cNvPr id="12" name="TextBox 11"/>
          <p:cNvSpPr txBox="1"/>
          <p:nvPr/>
        </p:nvSpPr>
        <p:spPr>
          <a:xfrm>
            <a:off x="368694" y="5425244"/>
            <a:ext cx="8318106" cy="215444"/>
          </a:xfrm>
          <a:prstGeom prst="rect">
            <a:avLst/>
          </a:prstGeom>
          <a:noFill/>
        </p:spPr>
        <p:txBody>
          <a:bodyPr wrap="square" rtlCol="0">
            <a:spAutoFit/>
          </a:bodyPr>
          <a:lstStyle/>
          <a:p>
            <a:pPr algn="l" rtl="0"/>
            <a:r>
              <a:rPr lang="es" sz="800" b="0" i="0" u="none" baseline="0"/>
              <a:t>Nota: Adecuado se refiere a puntajes superiores a 60 en transparencia, participación y las dos mediciones que abarcan la vigilancia.</a:t>
            </a:r>
            <a:endParaRPr lang="e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4403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156982CE-0436-4E89-912B-02EE0B1BB1D9}" type="slidenum">
              <a:rPr sz="1200"/>
              <a:pPr>
                <a:spcBef>
                  <a:spcPct val="0"/>
                </a:spcBef>
                <a:buFontTx/>
                <a:buNone/>
              </a:pPr>
              <a:t>23</a:t>
            </a:fld>
            <a:endParaRPr lang="es" altLang="en-US" sz="1200" smtClean="0"/>
          </a:p>
        </p:txBody>
      </p:sp>
      <p:sp>
        <p:nvSpPr>
          <p:cNvPr id="44036" name="Rectangle 4"/>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Mejorar la transparencia, la participación y la vigilancia</a:t>
            </a:r>
          </a:p>
        </p:txBody>
      </p:sp>
      <p:sp>
        <p:nvSpPr>
          <p:cNvPr id="6" name="TextBox 5"/>
          <p:cNvSpPr txBox="1">
            <a:spLocks noChangeArrowheads="1"/>
          </p:cNvSpPr>
          <p:nvPr/>
        </p:nvSpPr>
        <p:spPr bwMode="auto">
          <a:xfrm>
            <a:off x="766763" y="1444625"/>
            <a:ext cx="8382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defRPr/>
            </a:pPr>
            <a:r>
              <a:rPr lang="es" sz="2000" b="1" i="0" u="none" baseline="0">
                <a:solidFill>
                  <a:schemeClr val="tx1"/>
                </a:solidFill>
                <a:ea typeface="MS PGothic" panose="020B0600070205080204" pitchFamily="34" charset="-128"/>
              </a:rPr>
              <a:t>Recomendación 1: Publicar más información presupuestaria</a:t>
            </a:r>
            <a:endParaRPr lang="es" altLang="en-US" sz="2000" dirty="0" smtClean="0">
              <a:solidFill>
                <a:schemeClr val="tx1"/>
              </a:solidFill>
              <a:ea typeface="MS PGothic" panose="020B0600070205080204" pitchFamily="34" charset="-128"/>
            </a:endParaRPr>
          </a:p>
          <a:p>
            <a:pPr marL="285750" indent="-285750" algn="l" rtl="0">
              <a:spcBef>
                <a:spcPct val="0"/>
              </a:spcBef>
              <a:defRPr/>
            </a:pPr>
            <a:r>
              <a:rPr lang="es" sz="1600" b="0" i="0" u="none" baseline="0">
                <a:solidFill>
                  <a:schemeClr val="tx1"/>
                </a:solidFill>
                <a:ea typeface="MS PGothic" panose="020B0600070205080204" pitchFamily="34" charset="-128"/>
              </a:rPr>
              <a:t>Los países que tienen un puntaje de 40 o menos deberían poner más documentos presupuestarios a disposición del público.</a:t>
            </a:r>
          </a:p>
          <a:p>
            <a:pPr marL="285750" indent="-285750" algn="l" rtl="0">
              <a:spcBef>
                <a:spcPct val="0"/>
              </a:spcBef>
              <a:defRPr/>
            </a:pPr>
            <a:r>
              <a:rPr lang="es" sz="1600" b="0" i="0" u="none" baseline="0">
                <a:solidFill>
                  <a:schemeClr val="tx1"/>
                </a:solidFill>
                <a:ea typeface="MS PGothic" panose="020B0600070205080204" pitchFamily="34" charset="-128"/>
              </a:rPr>
              <a:t>Los países que tienen un puntaje de entre 41 y 60 deberían aumentar la exhaustividad de los documentos presupuestarios.</a:t>
            </a:r>
          </a:p>
          <a:p>
            <a:pPr algn="l" rtl="0">
              <a:spcBef>
                <a:spcPct val="0"/>
              </a:spcBef>
              <a:buFontTx/>
              <a:buNone/>
              <a:defRPr/>
            </a:pPr>
            <a:endParaRPr lang="es" altLang="en-US" sz="2000" dirty="0" smtClean="0">
              <a:solidFill>
                <a:schemeClr val="tx1"/>
              </a:solidFill>
              <a:ea typeface="MS PGothic" panose="020B0600070205080204" pitchFamily="34" charset="-128"/>
            </a:endParaRPr>
          </a:p>
          <a:p>
            <a:pPr algn="l" rtl="0">
              <a:spcBef>
                <a:spcPct val="0"/>
              </a:spcBef>
              <a:buFontTx/>
              <a:buNone/>
              <a:defRPr/>
            </a:pPr>
            <a:r>
              <a:rPr lang="es" sz="2000" b="1" i="0" u="none" baseline="0">
                <a:solidFill>
                  <a:schemeClr val="tx1"/>
                </a:solidFill>
                <a:ea typeface="MS PGothic" panose="020B0600070205080204" pitchFamily="34" charset="-128"/>
              </a:rPr>
              <a:t>Recomendación 2: Institucionalizar las ganancias en transparencia </a:t>
            </a:r>
          </a:p>
          <a:p>
            <a:pPr algn="l" rtl="0">
              <a:spcBef>
                <a:spcPct val="0"/>
              </a:spcBef>
              <a:buFontTx/>
              <a:buNone/>
              <a:defRPr/>
            </a:pPr>
            <a:endParaRPr lang="es" altLang="en-US" sz="2000" dirty="0" smtClean="0">
              <a:solidFill>
                <a:schemeClr val="tx1"/>
              </a:solidFill>
              <a:ea typeface="MS PGothic" panose="020B0600070205080204" pitchFamily="34" charset="-128"/>
            </a:endParaRPr>
          </a:p>
          <a:p>
            <a:pPr algn="l" rtl="0">
              <a:spcBef>
                <a:spcPct val="0"/>
              </a:spcBef>
              <a:buFontTx/>
              <a:buNone/>
              <a:defRPr/>
            </a:pPr>
            <a:r>
              <a:rPr lang="es" sz="2000" b="1" i="0" u="none" baseline="0">
                <a:solidFill>
                  <a:schemeClr val="tx1"/>
                </a:solidFill>
                <a:ea typeface="MS PGothic" panose="020B0600070205080204" pitchFamily="34" charset="-128"/>
              </a:rPr>
              <a:t>Recomendación 3: Brindar más oportunidades para la participación pública en el proceso presupuestario.</a:t>
            </a:r>
          </a:p>
          <a:p>
            <a:pPr marL="285750" indent="-285750" algn="l" rtl="0">
              <a:spcBef>
                <a:spcPct val="0"/>
              </a:spcBef>
              <a:defRPr/>
            </a:pPr>
            <a:r>
              <a:rPr lang="es" sz="1600" b="0" i="0" u="none" baseline="0">
                <a:solidFill>
                  <a:schemeClr val="tx1"/>
                </a:solidFill>
                <a:ea typeface="MS PGothic" panose="020B0600070205080204" pitchFamily="34" charset="-128"/>
              </a:rPr>
              <a:t>Establecer audiencias legislativas en las que el público pueda atestiguar. </a:t>
            </a:r>
          </a:p>
          <a:p>
            <a:pPr marL="285750" indent="-285750" algn="l" rtl="0">
              <a:spcBef>
                <a:spcPct val="0"/>
              </a:spcBef>
              <a:defRPr/>
            </a:pPr>
            <a:r>
              <a:rPr lang="es" sz="1600" b="0" i="0" u="none" baseline="0">
                <a:solidFill>
                  <a:schemeClr val="tx1"/>
                </a:solidFill>
                <a:ea typeface="MS PGothic" panose="020B0600070205080204" pitchFamily="34" charset="-128"/>
              </a:rPr>
              <a:t>Establecer mecanismos formales como la elaboración de presupuestos participativa y auditorías sociales. </a:t>
            </a:r>
          </a:p>
          <a:p>
            <a:pPr lvl="1" algn="l" rtl="0">
              <a:spcBef>
                <a:spcPct val="0"/>
              </a:spcBef>
              <a:buFontTx/>
              <a:buNone/>
              <a:defRPr/>
            </a:pPr>
            <a:endParaRPr lang="es" altLang="en-US" sz="1600" dirty="0" smtClean="0">
              <a:solidFill>
                <a:schemeClr val="tx1"/>
              </a:solidFill>
              <a:ea typeface="MS PGothic" panose="020B0600070205080204" pitchFamily="34" charset="-128"/>
            </a:endParaRPr>
          </a:p>
          <a:p>
            <a:pPr algn="l" rtl="0">
              <a:spcBef>
                <a:spcPct val="0"/>
              </a:spcBef>
              <a:buFontTx/>
              <a:buNone/>
              <a:defRPr/>
            </a:pPr>
            <a:endParaRPr lang="es" altLang="en-US" sz="2000" dirty="0" smtClean="0">
              <a:solidFill>
                <a:schemeClr val="tx1"/>
              </a:solidFill>
              <a:ea typeface="MS PGothic" panose="020B0600070205080204" pitchFamily="34" charset="-128"/>
            </a:endParaRPr>
          </a:p>
          <a:p>
            <a:pPr algn="l" rtl="0">
              <a:spcBef>
                <a:spcPct val="0"/>
              </a:spcBef>
              <a:defRPr/>
            </a:pPr>
            <a:endParaRPr lang="es" altLang="en-US" sz="2000" dirty="0" smtClean="0">
              <a:solidFill>
                <a:schemeClr val="tx1"/>
              </a:solidFill>
              <a:ea typeface="MS PGothic" panose="020B0600070205080204" pitchFamily="34" charset="-128"/>
            </a:endParaRPr>
          </a:p>
          <a:p>
            <a:pPr algn="r" rtl="0">
              <a:spcBef>
                <a:spcPct val="0"/>
              </a:spcBef>
              <a:buFontTx/>
              <a:buNone/>
              <a:defRPr/>
            </a:pPr>
            <a:endParaRPr lang="es" altLang="en-US" b="1" dirty="0" smtClean="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46083"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BA2F2BAD-E8F8-4ED5-B87D-B6D0A238A499}" type="slidenum">
              <a:rPr sz="1200"/>
              <a:pPr>
                <a:spcBef>
                  <a:spcPct val="0"/>
                </a:spcBef>
                <a:buFontTx/>
                <a:buNone/>
              </a:pPr>
              <a:t>24</a:t>
            </a:fld>
            <a:endParaRPr lang="es" altLang="en-US" sz="1200" smtClean="0"/>
          </a:p>
        </p:txBody>
      </p:sp>
      <p:sp>
        <p:nvSpPr>
          <p:cNvPr id="46084" name="Rectangle 4"/>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Mejorar la transparencia, la participación y la vigilancia</a:t>
            </a:r>
          </a:p>
        </p:txBody>
      </p:sp>
      <p:sp>
        <p:nvSpPr>
          <p:cNvPr id="6" name="TextBox 5"/>
          <p:cNvSpPr txBox="1">
            <a:spLocks noChangeArrowheads="1"/>
          </p:cNvSpPr>
          <p:nvPr/>
        </p:nvSpPr>
        <p:spPr bwMode="auto">
          <a:xfrm>
            <a:off x="766763" y="1444625"/>
            <a:ext cx="8382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defRPr/>
            </a:pPr>
            <a:r>
              <a:rPr lang="es" sz="2000" b="1" i="0" u="none" baseline="0">
                <a:solidFill>
                  <a:schemeClr val="tx1"/>
                </a:solidFill>
                <a:ea typeface="MS PGothic" panose="020B0600070205080204" pitchFamily="34" charset="-128"/>
              </a:rPr>
              <a:t>Recomendación 4: Dar poder a las instituciones de vigilancia  </a:t>
            </a:r>
            <a:endParaRPr lang="es" altLang="en-US" sz="2000" dirty="0" smtClean="0">
              <a:solidFill>
                <a:schemeClr val="tx1"/>
              </a:solidFill>
              <a:ea typeface="MS PGothic" panose="020B0600070205080204" pitchFamily="34" charset="-128"/>
            </a:endParaRPr>
          </a:p>
          <a:p>
            <a:pPr marL="285750" indent="-285750" algn="l" rtl="0">
              <a:spcBef>
                <a:spcPct val="0"/>
              </a:spcBef>
              <a:defRPr/>
            </a:pPr>
            <a:r>
              <a:rPr lang="es" sz="1600" b="0" i="0" u="none" baseline="0">
                <a:solidFill>
                  <a:schemeClr val="tx1"/>
                </a:solidFill>
                <a:ea typeface="MS PGothic" panose="020B0600070205080204" pitchFamily="34" charset="-128"/>
              </a:rPr>
              <a:t>Permitir que las legislaturas participen de manera significativa en los presupuestos brindando mejor acceso a investigación y capacidad analítica. </a:t>
            </a:r>
          </a:p>
          <a:p>
            <a:pPr marL="285750" indent="-285750" algn="l" rtl="0">
              <a:spcBef>
                <a:spcPct val="0"/>
              </a:spcBef>
              <a:defRPr/>
            </a:pPr>
            <a:r>
              <a:rPr lang="es" sz="1600" b="0" i="0" u="none" baseline="0">
                <a:solidFill>
                  <a:schemeClr val="tx1"/>
                </a:solidFill>
                <a:ea typeface="MS PGothic" panose="020B0600070205080204" pitchFamily="34" charset="-128"/>
              </a:rPr>
              <a:t>Apoyar a las entidades fiscalizadoras superiores para establecer sistemas de aseguramiento de la calidad y mejorar la precisión y la confiabilidad de sus informes.</a:t>
            </a:r>
          </a:p>
          <a:p>
            <a:pPr algn="l" rtl="0">
              <a:spcBef>
                <a:spcPct val="0"/>
              </a:spcBef>
              <a:buFontTx/>
              <a:buNone/>
              <a:defRPr/>
            </a:pPr>
            <a:endParaRPr lang="es" altLang="en-US" sz="2000" dirty="0" smtClean="0">
              <a:solidFill>
                <a:schemeClr val="tx1"/>
              </a:solidFill>
              <a:ea typeface="MS PGothic" panose="020B0600070205080204" pitchFamily="34" charset="-128"/>
            </a:endParaRPr>
          </a:p>
          <a:p>
            <a:pPr algn="l" rtl="0">
              <a:spcBef>
                <a:spcPct val="0"/>
              </a:spcBef>
              <a:buFontTx/>
              <a:buNone/>
              <a:defRPr/>
            </a:pPr>
            <a:r>
              <a:rPr lang="es" sz="2000" b="1" i="0" u="none" baseline="0">
                <a:solidFill>
                  <a:schemeClr val="tx1"/>
                </a:solidFill>
                <a:ea typeface="MS PGothic" panose="020B0600070205080204" pitchFamily="34" charset="-128"/>
              </a:rPr>
              <a:t>Recomendación 5: Promover el desarrollo de ecosistemas presupuestarios integrados y responsables</a:t>
            </a:r>
          </a:p>
          <a:p>
            <a:pPr algn="l" rtl="0">
              <a:spcBef>
                <a:spcPct val="0"/>
              </a:spcBef>
              <a:buFontTx/>
              <a:buNone/>
              <a:defRPr/>
            </a:pPr>
            <a:endParaRPr lang="es" altLang="en-US" sz="1600" dirty="0" smtClean="0">
              <a:solidFill>
                <a:schemeClr val="tx1"/>
              </a:solidFill>
              <a:ea typeface="MS PGothic" panose="020B0600070205080204" pitchFamily="34" charset="-128"/>
            </a:endParaRPr>
          </a:p>
          <a:p>
            <a:pPr algn="l" rtl="0">
              <a:spcBef>
                <a:spcPct val="0"/>
              </a:spcBef>
              <a:buFontTx/>
              <a:buNone/>
              <a:defRPr/>
            </a:pPr>
            <a:endParaRPr lang="es" altLang="en-US" sz="1600" dirty="0" smtClean="0">
              <a:solidFill>
                <a:schemeClr val="tx1"/>
              </a:solidFill>
              <a:ea typeface="MS PGothic" panose="020B0600070205080204" pitchFamily="34" charset="-128"/>
            </a:endParaRPr>
          </a:p>
          <a:p>
            <a:pPr lvl="1" algn="l" rtl="0">
              <a:spcBef>
                <a:spcPct val="0"/>
              </a:spcBef>
              <a:buFontTx/>
              <a:buNone/>
              <a:defRPr/>
            </a:pPr>
            <a:endParaRPr lang="es" altLang="en-US" sz="1600" dirty="0" smtClean="0">
              <a:solidFill>
                <a:schemeClr val="tx1"/>
              </a:solidFill>
              <a:ea typeface="MS PGothic" panose="020B0600070205080204" pitchFamily="34" charset="-128"/>
            </a:endParaRPr>
          </a:p>
          <a:p>
            <a:pPr algn="l" rtl="0">
              <a:spcBef>
                <a:spcPct val="0"/>
              </a:spcBef>
              <a:buFontTx/>
              <a:buNone/>
              <a:defRPr/>
            </a:pPr>
            <a:endParaRPr lang="es" altLang="en-US" sz="2000" dirty="0" smtClean="0">
              <a:solidFill>
                <a:schemeClr val="tx1"/>
              </a:solidFill>
              <a:ea typeface="MS PGothic" panose="020B0600070205080204" pitchFamily="34" charset="-128"/>
            </a:endParaRPr>
          </a:p>
          <a:p>
            <a:pPr algn="l" rtl="0">
              <a:spcBef>
                <a:spcPct val="0"/>
              </a:spcBef>
              <a:defRPr/>
            </a:pPr>
            <a:endParaRPr lang="es" altLang="en-US" sz="2000" dirty="0" smtClean="0">
              <a:solidFill>
                <a:schemeClr val="tx1"/>
              </a:solidFill>
              <a:ea typeface="MS PGothic" panose="020B0600070205080204" pitchFamily="34" charset="-128"/>
            </a:endParaRPr>
          </a:p>
          <a:p>
            <a:pPr algn="r" rtl="0">
              <a:spcBef>
                <a:spcPct val="0"/>
              </a:spcBef>
              <a:buFontTx/>
              <a:buNone/>
              <a:defRPr/>
            </a:pPr>
            <a:endParaRPr lang="es" altLang="en-US" b="1" dirty="0" smtClean="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pPr algn="r" rtl="0">
              <a:defRPr/>
            </a:pPr>
            <a:r>
              <a:rPr lang="es" b="0" i="0" u="none" baseline="0"/>
              <a:t>www.InternationalBudget.org</a:t>
            </a:r>
          </a:p>
        </p:txBody>
      </p:sp>
      <p:sp>
        <p:nvSpPr>
          <p:cNvPr id="48131"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263DB107-B7D7-4785-AB6B-5FB478CC58BA}" type="slidenum">
              <a:rPr sz="1200"/>
              <a:pPr>
                <a:spcBef>
                  <a:spcPct val="0"/>
                </a:spcBef>
                <a:buFontTx/>
                <a:buNone/>
              </a:pPr>
              <a:t>25</a:t>
            </a:fld>
            <a:endParaRPr lang="es" altLang="en-US" sz="1200" smtClean="0"/>
          </a:p>
        </p:txBody>
      </p:sp>
      <p:sp>
        <p:nvSpPr>
          <p:cNvPr id="48132" name="Rectangle 2"/>
          <p:cNvSpPr>
            <a:spLocks noGrp="1" noChangeArrowheads="1"/>
          </p:cNvSpPr>
          <p:nvPr>
            <p:ph type="title"/>
          </p:nvPr>
        </p:nvSpPr>
        <p:spPr>
          <a:xfrm>
            <a:off x="2209800" y="1295400"/>
            <a:ext cx="4343400" cy="762000"/>
          </a:xfrm>
        </p:spPr>
        <p:txBody>
          <a:bodyPr/>
          <a:lstStyle/>
          <a:p>
            <a:pPr algn="l" rtl="0" eaLnBrk="1" hangingPunct="1"/>
            <a:r>
              <a:rPr lang="es" b="0" i="0" u="none" baseline="0"/>
              <a:t>Información de contacto</a:t>
            </a:r>
          </a:p>
        </p:txBody>
      </p:sp>
      <p:sp>
        <p:nvSpPr>
          <p:cNvPr id="48133" name="Rectangle 3"/>
          <p:cNvSpPr>
            <a:spLocks noGrp="1" noChangeArrowheads="1"/>
          </p:cNvSpPr>
          <p:nvPr>
            <p:ph type="body" sz="half" idx="1"/>
          </p:nvPr>
        </p:nvSpPr>
        <p:spPr>
          <a:xfrm>
            <a:off x="2209800" y="2133600"/>
            <a:ext cx="5334000" cy="2819400"/>
          </a:xfrm>
        </p:spPr>
        <p:txBody>
          <a:bodyPr/>
          <a:lstStyle/>
          <a:p>
            <a:pPr algn="l" rtl="0" eaLnBrk="1" hangingPunct="1"/>
            <a:r>
              <a:rPr lang="es" sz="2400" b="0" i="0" u="none" baseline="0">
                <a:solidFill>
                  <a:srgbClr val="0078B4"/>
                </a:solidFill>
              </a:rPr>
              <a:t>820 First Street, NE</a:t>
            </a:r>
            <a:r>
              <a:rPr lang="es" sz="2400">
                <a:solidFill>
                  <a:srgbClr val="0078B4"/>
                </a:solidFill>
              </a:rPr>
              <a:t/>
            </a:r>
            <a:br>
              <a:rPr lang="es" sz="2400">
                <a:solidFill>
                  <a:srgbClr val="0078B4"/>
                </a:solidFill>
              </a:rPr>
            </a:br>
            <a:r>
              <a:rPr lang="es" sz="2400" b="0" i="0" u="none" baseline="0">
                <a:solidFill>
                  <a:srgbClr val="0078B4"/>
                </a:solidFill>
              </a:rPr>
              <a:t>Suite 510</a:t>
            </a:r>
            <a:r>
              <a:rPr lang="es" sz="2400">
                <a:solidFill>
                  <a:srgbClr val="0078B4"/>
                </a:solidFill>
              </a:rPr>
              <a:t/>
            </a:r>
            <a:br>
              <a:rPr lang="es" sz="2400">
                <a:solidFill>
                  <a:srgbClr val="0078B4"/>
                </a:solidFill>
              </a:rPr>
            </a:br>
            <a:r>
              <a:rPr lang="es" sz="2400" b="0" i="0" u="none" baseline="0">
                <a:solidFill>
                  <a:srgbClr val="0078B4"/>
                </a:solidFill>
              </a:rPr>
              <a:t>Washington, DC 20002</a:t>
            </a:r>
          </a:p>
          <a:p>
            <a:pPr algn="l" rtl="0" eaLnBrk="1" hangingPunct="1"/>
            <a:r>
              <a:rPr lang="es" sz="2400" b="0" i="0" u="none" baseline="0">
                <a:solidFill>
                  <a:srgbClr val="0078B4"/>
                </a:solidFill>
              </a:rPr>
              <a:t>Teléfono: +1-202-408-1080</a:t>
            </a:r>
          </a:p>
          <a:p>
            <a:pPr algn="l" rtl="0" eaLnBrk="1" hangingPunct="1"/>
            <a:r>
              <a:rPr lang="es" sz="2400" b="0" i="0" u="none" baseline="0">
                <a:solidFill>
                  <a:srgbClr val="0078B4"/>
                </a:solidFill>
              </a:rPr>
              <a:t>Fax: +1-202-408-8173</a:t>
            </a:r>
          </a:p>
          <a:p>
            <a:pPr algn="l" rtl="0" eaLnBrk="1" hangingPunct="1"/>
            <a:r>
              <a:rPr lang="es" sz="2400" b="0" i="0" u="none" baseline="0">
                <a:solidFill>
                  <a:srgbClr val="0078B4"/>
                </a:solidFill>
              </a:rPr>
              <a:t>Correo electrónico: info@internationalbudget.org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867400" y="5921375"/>
            <a:ext cx="2667000" cy="304800"/>
          </a:xfrm>
        </p:spPr>
        <p:txBody>
          <a:bodyPr/>
          <a:lstStyle/>
          <a:p>
            <a:pPr algn="r" rtl="0">
              <a:defRPr/>
            </a:pPr>
            <a:r>
              <a:rPr lang="es" b="0" i="0" u="none" baseline="0"/>
              <a:t>www.InternationalBudget.org</a:t>
            </a:r>
            <a:endParaRPr lang="es" dirty="0"/>
          </a:p>
        </p:txBody>
      </p:sp>
      <p:sp>
        <p:nvSpPr>
          <p:cNvPr id="8195" name="Slide Number Placeholder 2"/>
          <p:cNvSpPr>
            <a:spLocks noGrp="1"/>
          </p:cNvSpPr>
          <p:nvPr>
            <p:ph type="sldNum" sz="quarter" idx="12"/>
          </p:nvPr>
        </p:nvSpPr>
        <p:spPr>
          <a:xfrm>
            <a:off x="8686800" y="5921375"/>
            <a:ext cx="381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EB8A2BF4-0C29-40E0-82BC-27DF4B44E7F3}" type="slidenum">
              <a:rPr sz="1200"/>
              <a:pPr>
                <a:spcBef>
                  <a:spcPct val="0"/>
                </a:spcBef>
                <a:buFontTx/>
                <a:buNone/>
              </a:pPr>
              <a:t>3</a:t>
            </a:fld>
            <a:endParaRPr lang="es" altLang="en-US" sz="1200" smtClean="0"/>
          </a:p>
        </p:txBody>
      </p:sp>
      <p:sp>
        <p:nvSpPr>
          <p:cNvPr id="8196" name="Rectangle 7"/>
          <p:cNvSpPr>
            <a:spLocks noChangeArrowheads="1"/>
          </p:cNvSpPr>
          <p:nvPr/>
        </p:nvSpPr>
        <p:spPr bwMode="auto">
          <a:xfrm>
            <a:off x="190500" y="157163"/>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dirty="0">
                <a:solidFill>
                  <a:srgbClr val="006598"/>
                </a:solidFill>
                <a:ea typeface="MS PGothic" panose="020B0600070205080204" pitchFamily="34" charset="-128"/>
              </a:rPr>
              <a:t>Metodología: </a:t>
            </a:r>
            <a:r>
              <a:rPr lang="es" sz="3200" b="1" i="0" u="none" baseline="0" dirty="0" smtClean="0">
                <a:solidFill>
                  <a:srgbClr val="006598"/>
                </a:solidFill>
                <a:ea typeface="MS PGothic" panose="020B0600070205080204" pitchFamily="34" charset="-128"/>
              </a:rPr>
              <a:t>la </a:t>
            </a:r>
            <a:r>
              <a:rPr lang="es" sz="3200" b="1" i="0" u="none" baseline="0" dirty="0">
                <a:solidFill>
                  <a:srgbClr val="006598"/>
                </a:solidFill>
                <a:ea typeface="MS PGothic" panose="020B0600070205080204" pitchFamily="34" charset="-128"/>
              </a:rPr>
              <a:t>Encuesta de Presupuesto Abierto </a:t>
            </a:r>
          </a:p>
        </p:txBody>
      </p:sp>
      <p:sp>
        <p:nvSpPr>
          <p:cNvPr id="8" name="TextBox 7"/>
          <p:cNvSpPr txBox="1">
            <a:spLocks noChangeArrowheads="1"/>
          </p:cNvSpPr>
          <p:nvPr/>
        </p:nvSpPr>
        <p:spPr bwMode="auto">
          <a:xfrm>
            <a:off x="766763" y="1444625"/>
            <a:ext cx="8382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2000" b="0" i="0" u="none" baseline="0" dirty="0">
                <a:solidFill>
                  <a:schemeClr val="tx1"/>
                </a:solidFill>
                <a:ea typeface="MS PGothic" panose="020B0600070205080204" pitchFamily="34" charset="-128"/>
              </a:rPr>
              <a:t>Independiente</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pPr>
            <a:r>
              <a:rPr lang="es" sz="2000" b="0" i="0" u="none" baseline="0" dirty="0">
                <a:solidFill>
                  <a:schemeClr val="tx1"/>
                </a:solidFill>
                <a:ea typeface="MS PGothic" panose="020B0600070205080204" pitchFamily="34" charset="-128"/>
              </a:rPr>
              <a:t>Comparable</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pPr>
            <a:r>
              <a:rPr lang="es" sz="2000" b="0" i="0" u="none" baseline="0" dirty="0">
                <a:solidFill>
                  <a:schemeClr val="tx1"/>
                </a:solidFill>
                <a:ea typeface="MS PGothic" panose="020B0600070205080204" pitchFamily="34" charset="-128"/>
              </a:rPr>
              <a:t>Bianual</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pPr>
            <a:r>
              <a:rPr lang="es" sz="2000" b="0" i="0" u="none" baseline="0" dirty="0">
                <a:solidFill>
                  <a:schemeClr val="tx1"/>
                </a:solidFill>
                <a:ea typeface="MS PGothic" panose="020B0600070205080204" pitchFamily="34" charset="-128"/>
              </a:rPr>
              <a:t>Basada en estándares internacionales</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buFontTx/>
              <a:buAutoNum type="arabicPeriod"/>
            </a:pPr>
            <a:endParaRPr lang="es" altLang="en-US" sz="2000" dirty="0">
              <a:solidFill>
                <a:schemeClr val="tx1"/>
              </a:solidFill>
              <a:ea typeface="MS PGothic" panose="020B0600070205080204" pitchFamily="34" charset="-128"/>
            </a:endParaRPr>
          </a:p>
          <a:p>
            <a:pPr algn="r" rtl="0">
              <a:spcBef>
                <a:spcPct val="0"/>
              </a:spcBef>
              <a:buFontTx/>
              <a:buNone/>
            </a:pPr>
            <a:endParaRPr lang="es" altLang="en-US" b="1" dirty="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10243"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6C5F241D-C5E5-49F4-B198-AC3C155A57BC}" type="slidenum">
              <a:rPr sz="1200"/>
              <a:pPr>
                <a:spcBef>
                  <a:spcPct val="0"/>
                </a:spcBef>
                <a:buFontTx/>
                <a:buNone/>
              </a:pPr>
              <a:t>4</a:t>
            </a:fld>
            <a:endParaRPr lang="es" altLang="en-US" sz="1200" smtClean="0"/>
          </a:p>
        </p:txBody>
      </p:sp>
      <p:grpSp>
        <p:nvGrpSpPr>
          <p:cNvPr id="10244" name="Group 18"/>
          <p:cNvGrpSpPr>
            <a:grpSpLocks/>
          </p:cNvGrpSpPr>
          <p:nvPr/>
        </p:nvGrpSpPr>
        <p:grpSpPr bwMode="auto">
          <a:xfrm>
            <a:off x="38100" y="0"/>
            <a:ext cx="9067800" cy="3733800"/>
            <a:chOff x="-38100" y="1066800"/>
            <a:chExt cx="9067800" cy="3733800"/>
          </a:xfrm>
        </p:grpSpPr>
        <p:graphicFrame>
          <p:nvGraphicFramePr>
            <p:cNvPr id="12" name="Diagram 11"/>
            <p:cNvGraphicFramePr/>
            <p:nvPr/>
          </p:nvGraphicFramePr>
          <p:xfrm>
            <a:off x="-38100" y="1066800"/>
            <a:ext cx="90678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7" name="TextBox 17"/>
            <p:cNvSpPr txBox="1">
              <a:spLocks noChangeArrowheads="1"/>
            </p:cNvSpPr>
            <p:nvPr/>
          </p:nvSpPr>
          <p:spPr bwMode="auto">
            <a:xfrm>
              <a:off x="5257800" y="2589770"/>
              <a:ext cx="2895600" cy="40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ctr" rtl="0">
                <a:spcBef>
                  <a:spcPct val="0"/>
                </a:spcBef>
                <a:buFontTx/>
                <a:buNone/>
              </a:pPr>
              <a:r>
                <a:rPr lang="es" sz="2000" b="1" i="0" u="none" baseline="0">
                  <a:solidFill>
                    <a:schemeClr val="tx1"/>
                  </a:solidFill>
                  <a:ea typeface="MS PGothic" panose="020B0600070205080204" pitchFamily="34" charset="-128"/>
                </a:rPr>
                <a:t>Proceso de 18 meses</a:t>
              </a:r>
            </a:p>
          </p:txBody>
        </p:sp>
      </p:grpSp>
      <p:sp>
        <p:nvSpPr>
          <p:cNvPr id="10245" name="Rectangle 7"/>
          <p:cNvSpPr>
            <a:spLocks noChangeArrowheads="1"/>
          </p:cNvSpPr>
          <p:nvPr/>
        </p:nvSpPr>
        <p:spPr bwMode="auto">
          <a:xfrm>
            <a:off x="190500" y="157163"/>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Metodología: el proceso de investigación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1126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1FB41E52-E83B-40FB-A370-A8147AEA0FA4}" type="slidenum">
              <a:rPr sz="1200"/>
              <a:pPr>
                <a:spcBef>
                  <a:spcPct val="0"/>
                </a:spcBef>
                <a:buFontTx/>
                <a:buNone/>
              </a:pPr>
              <a:t>5</a:t>
            </a:fld>
            <a:endParaRPr lang="es" altLang="en-US" sz="1200" smtClean="0"/>
          </a:p>
        </p:txBody>
      </p:sp>
      <p:grpSp>
        <p:nvGrpSpPr>
          <p:cNvPr id="11268" name="Group 29"/>
          <p:cNvGrpSpPr>
            <a:grpSpLocks/>
          </p:cNvGrpSpPr>
          <p:nvPr/>
        </p:nvGrpSpPr>
        <p:grpSpPr bwMode="auto">
          <a:xfrm>
            <a:off x="1196181" y="1447800"/>
            <a:ext cx="6751638" cy="3505200"/>
            <a:chOff x="1295069" y="958446"/>
            <a:chExt cx="6751063" cy="3263052"/>
          </a:xfrm>
        </p:grpSpPr>
        <p:sp>
          <p:nvSpPr>
            <p:cNvPr id="11" name="Rounded Rectangle 10"/>
            <p:cNvSpPr/>
            <p:nvPr/>
          </p:nvSpPr>
          <p:spPr bwMode="auto">
            <a:xfrm>
              <a:off x="1295069" y="963209"/>
              <a:ext cx="2017541" cy="1092448"/>
            </a:xfrm>
            <a:prstGeom prst="roundRect">
              <a:avLst>
                <a:gd name="adj" fmla="val 10000"/>
              </a:avLst>
            </a:prstGeom>
            <a:solidFill>
              <a:srgbClr val="00659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rtl="0">
                <a:defRPr/>
              </a:pPr>
              <a:r>
                <a:rPr lang="es" sz="2000" b="1" i="0" u="none" baseline="0" dirty="0"/>
                <a:t>Transparencia</a:t>
              </a:r>
            </a:p>
          </p:txBody>
        </p:sp>
        <p:grpSp>
          <p:nvGrpSpPr>
            <p:cNvPr id="11271" name="Group 18"/>
            <p:cNvGrpSpPr>
              <a:grpSpLocks/>
            </p:cNvGrpSpPr>
            <p:nvPr/>
          </p:nvGrpSpPr>
          <p:grpSpPr bwMode="auto">
            <a:xfrm>
              <a:off x="1371266" y="958446"/>
              <a:ext cx="4150051" cy="3263052"/>
              <a:chOff x="-18753" y="-882228"/>
              <a:chExt cx="4150051" cy="3263052"/>
            </a:xfrm>
          </p:grpSpPr>
          <p:sp>
            <p:nvSpPr>
              <p:cNvPr id="20" name="Rounded Rectangle 19"/>
              <p:cNvSpPr/>
              <p:nvPr/>
            </p:nvSpPr>
            <p:spPr>
              <a:xfrm>
                <a:off x="2111488" y="-882228"/>
                <a:ext cx="2019128" cy="1092448"/>
              </a:xfrm>
              <a:prstGeom prst="roundRect">
                <a:avLst>
                  <a:gd name="adj" fmla="val 10000"/>
                </a:avLst>
              </a:prstGeom>
              <a:solidFill>
                <a:srgbClr val="00659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rtl="0">
                  <a:defRPr/>
                </a:pPr>
                <a:r>
                  <a:rPr lang="es" sz="2000" b="1" i="0" u="none" baseline="0"/>
                  <a:t>Participación</a:t>
                </a:r>
                <a:r>
                  <a:rPr lang="es" b="0" i="0" u="none" baseline="0"/>
                  <a:t> </a:t>
                </a:r>
              </a:p>
            </p:txBody>
          </p:sp>
          <p:sp>
            <p:nvSpPr>
              <p:cNvPr id="21" name="Rounded Rectangle 4"/>
              <p:cNvSpPr/>
              <p:nvPr/>
            </p:nvSpPr>
            <p:spPr>
              <a:xfrm>
                <a:off x="-18756" y="1375709"/>
                <a:ext cx="1866741" cy="100511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rtl="0">
                  <a:lnSpc>
                    <a:spcPct val="90000"/>
                  </a:lnSpc>
                  <a:spcAft>
                    <a:spcPct val="35000"/>
                  </a:spcAft>
                  <a:defRPr/>
                </a:pPr>
                <a:r>
                  <a:rPr lang="es" sz="2000" b="1" i="0" u="none" baseline="0"/>
                  <a:t>Transparencia</a:t>
                </a:r>
              </a:p>
            </p:txBody>
          </p:sp>
        </p:grpSp>
        <p:sp>
          <p:nvSpPr>
            <p:cNvPr id="23" name="Rounded Rectangle 22"/>
            <p:cNvSpPr/>
            <p:nvPr/>
          </p:nvSpPr>
          <p:spPr bwMode="auto">
            <a:xfrm>
              <a:off x="5746040" y="958446"/>
              <a:ext cx="2017541" cy="1090859"/>
            </a:xfrm>
            <a:prstGeom prst="roundRect">
              <a:avLst>
                <a:gd name="adj" fmla="val 10000"/>
              </a:avLst>
            </a:prstGeom>
            <a:solidFill>
              <a:srgbClr val="00659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rtl="0">
                <a:defRPr/>
              </a:pPr>
              <a:r>
                <a:rPr lang="es" sz="2000" b="1" i="0" u="none" baseline="0"/>
                <a:t>Vigilancia</a:t>
              </a:r>
            </a:p>
          </p:txBody>
        </p:sp>
        <p:sp>
          <p:nvSpPr>
            <p:cNvPr id="11273" name="TextBox 24"/>
            <p:cNvSpPr txBox="1">
              <a:spLocks noChangeArrowheads="1"/>
            </p:cNvSpPr>
            <p:nvPr/>
          </p:nvSpPr>
          <p:spPr bwMode="auto">
            <a:xfrm>
              <a:off x="3502119" y="2294481"/>
              <a:ext cx="2300416" cy="14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1800" b="0" i="0" u="none" baseline="0">
                  <a:solidFill>
                    <a:schemeClr val="tx1"/>
                  </a:solidFill>
                  <a:ea typeface="MS PGothic" panose="020B0600070205080204" pitchFamily="34" charset="-128"/>
                </a:rPr>
                <a:t>16 indicadores que miden las oportunidades para la participación pública</a:t>
              </a:r>
            </a:p>
          </p:txBody>
        </p:sp>
        <p:sp>
          <p:nvSpPr>
            <p:cNvPr id="11274" name="TextBox 26"/>
            <p:cNvSpPr txBox="1">
              <a:spLocks noChangeArrowheads="1"/>
            </p:cNvSpPr>
            <p:nvPr/>
          </p:nvSpPr>
          <p:spPr bwMode="auto">
            <a:xfrm>
              <a:off x="1355131" y="2313172"/>
              <a:ext cx="2300416" cy="14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1800" b="0" i="0" u="none" baseline="0" dirty="0">
                  <a:solidFill>
                    <a:schemeClr val="tx1"/>
                  </a:solidFill>
                  <a:ea typeface="MS PGothic" panose="020B0600070205080204" pitchFamily="34" charset="-128"/>
                </a:rPr>
                <a:t>109 indicadores que miden la transparencia </a:t>
              </a:r>
              <a:r>
                <a:rPr lang="es" sz="1800" dirty="0">
                  <a:solidFill>
                    <a:schemeClr val="tx1"/>
                  </a:solidFill>
                  <a:ea typeface="MS PGothic" panose="020B0600070205080204" pitchFamily="34" charset="-128"/>
                </a:rPr>
                <a:t/>
              </a:r>
              <a:br>
                <a:rPr lang="es" sz="1800" dirty="0">
                  <a:solidFill>
                    <a:schemeClr val="tx1"/>
                  </a:solidFill>
                  <a:ea typeface="MS PGothic" panose="020B0600070205080204" pitchFamily="34" charset="-128"/>
                </a:rPr>
              </a:br>
              <a:r>
                <a:rPr lang="es" sz="1800" b="0" i="0" u="none" baseline="0" dirty="0">
                  <a:solidFill>
                    <a:schemeClr val="tx1"/>
                  </a:solidFill>
                  <a:ea typeface="MS PGothic" panose="020B0600070205080204" pitchFamily="34" charset="-128"/>
                </a:rPr>
                <a:t>(el Índice de Presupuesto Abierto)</a:t>
              </a:r>
            </a:p>
          </p:txBody>
        </p:sp>
        <p:sp>
          <p:nvSpPr>
            <p:cNvPr id="11275" name="TextBox 30"/>
            <p:cNvSpPr txBox="1">
              <a:spLocks noChangeArrowheads="1"/>
            </p:cNvSpPr>
            <p:nvPr/>
          </p:nvSpPr>
          <p:spPr bwMode="auto">
            <a:xfrm>
              <a:off x="5745716" y="2292894"/>
              <a:ext cx="2300416" cy="14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1800" b="0" i="0" u="none" baseline="0">
                  <a:solidFill>
                    <a:schemeClr val="tx1"/>
                  </a:solidFill>
                  <a:ea typeface="MS PGothic" panose="020B0600070205080204" pitchFamily="34" charset="-128"/>
                </a:rPr>
                <a:t>15 indicadores que miden la fortaleza de la legislatura y los auditores</a:t>
              </a:r>
            </a:p>
          </p:txBody>
        </p:sp>
      </p:grpSp>
      <p:sp>
        <p:nvSpPr>
          <p:cNvPr id="11269" name="Rectangle 7"/>
          <p:cNvSpPr>
            <a:spLocks noChangeArrowheads="1"/>
          </p:cNvSpPr>
          <p:nvPr/>
        </p:nvSpPr>
        <p:spPr bwMode="auto">
          <a:xfrm>
            <a:off x="190500" y="157163"/>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Metodología: el ecosistema de la rendición de cuentas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12291"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3675E6C4-4910-4858-BE66-09CBE542C4CC}" type="slidenum">
              <a:rPr sz="1200"/>
              <a:pPr>
                <a:spcBef>
                  <a:spcPct val="0"/>
                </a:spcBef>
                <a:buFontTx/>
                <a:buNone/>
              </a:pPr>
              <a:t>6</a:t>
            </a:fld>
            <a:endParaRPr lang="es" altLang="en-US" sz="1200" smtClean="0"/>
          </a:p>
        </p:txBody>
      </p:sp>
      <p:sp>
        <p:nvSpPr>
          <p:cNvPr id="6" name="TextBox 5"/>
          <p:cNvSpPr txBox="1">
            <a:spLocks noChangeArrowheads="1"/>
          </p:cNvSpPr>
          <p:nvPr/>
        </p:nvSpPr>
        <p:spPr bwMode="auto">
          <a:xfrm>
            <a:off x="766763" y="1444625"/>
            <a:ext cx="8382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AutoNum type="arabicPeriod"/>
            </a:pPr>
            <a:r>
              <a:rPr lang="es" sz="2000" b="0" i="0" u="none" baseline="0" dirty="0">
                <a:solidFill>
                  <a:schemeClr val="tx1"/>
                </a:solidFill>
                <a:ea typeface="MS PGothic" panose="020B0600070205080204" pitchFamily="34" charset="-128"/>
              </a:rPr>
              <a:t>La mayor parte de la población del mundo vive en países que proveen insuficiente información presupuestaria.</a:t>
            </a:r>
          </a:p>
          <a:p>
            <a:pPr algn="l" rtl="0">
              <a:spcBef>
                <a:spcPct val="0"/>
              </a:spcBef>
              <a:buFontTx/>
              <a:buAutoNum type="arabicPeriod"/>
            </a:pPr>
            <a:endParaRPr lang="es" altLang="en-US" sz="2000" dirty="0">
              <a:solidFill>
                <a:schemeClr val="tx1"/>
              </a:solidFill>
              <a:ea typeface="MS PGothic" panose="020B0600070205080204" pitchFamily="34" charset="-128"/>
            </a:endParaRPr>
          </a:p>
          <a:p>
            <a:pPr algn="l" rtl="0">
              <a:spcBef>
                <a:spcPct val="0"/>
              </a:spcBef>
              <a:buFontTx/>
              <a:buAutoNum type="arabicPeriod"/>
            </a:pPr>
            <a:r>
              <a:rPr lang="es" sz="2000" b="0" i="0" u="none" baseline="0" dirty="0">
                <a:solidFill>
                  <a:schemeClr val="tx1"/>
                </a:solidFill>
                <a:ea typeface="MS PGothic" panose="020B0600070205080204" pitchFamily="34" charset="-128"/>
              </a:rPr>
              <a:t>Entre 2012 y </a:t>
            </a:r>
            <a:r>
              <a:rPr lang="es" sz="2000" b="0" i="0" u="none" baseline="0" dirty="0" smtClean="0">
                <a:solidFill>
                  <a:schemeClr val="tx1"/>
                </a:solidFill>
                <a:ea typeface="MS PGothic" panose="020B0600070205080204" pitchFamily="34" charset="-128"/>
              </a:rPr>
              <a:t>2015, </a:t>
            </a:r>
            <a:r>
              <a:rPr lang="es" sz="2000" b="0" i="0" u="none" baseline="0" dirty="0">
                <a:solidFill>
                  <a:schemeClr val="tx1"/>
                </a:solidFill>
                <a:ea typeface="MS PGothic" panose="020B0600070205080204" pitchFamily="34" charset="-128"/>
              </a:rPr>
              <a:t>el mundo hizo escasos progresos hacia una mayor transparencia. Los países menos transparentes lograron importantes avances.</a:t>
            </a:r>
          </a:p>
          <a:p>
            <a:pPr algn="l" rtl="0">
              <a:spcBef>
                <a:spcPct val="0"/>
              </a:spcBef>
              <a:buFontTx/>
              <a:buAutoNum type="arabicPeriod"/>
            </a:pPr>
            <a:endParaRPr lang="es" altLang="en-US" sz="2000" dirty="0">
              <a:solidFill>
                <a:schemeClr val="tx1"/>
              </a:solidFill>
              <a:ea typeface="MS PGothic" panose="020B0600070205080204" pitchFamily="34" charset="-128"/>
            </a:endParaRPr>
          </a:p>
          <a:p>
            <a:pPr algn="l" rtl="0">
              <a:spcBef>
                <a:spcPct val="0"/>
              </a:spcBef>
              <a:buFontTx/>
              <a:buAutoNum type="arabicPeriod"/>
            </a:pPr>
            <a:r>
              <a:rPr lang="es" sz="2000" b="0" i="0" u="none" baseline="0" dirty="0">
                <a:solidFill>
                  <a:schemeClr val="tx1"/>
                </a:solidFill>
                <a:ea typeface="MS PGothic" panose="020B0600070205080204" pitchFamily="34" charset="-128"/>
              </a:rPr>
              <a:t>Los problemas asociados con la falta de transparencia están intensificados por una participación pública inadecuada y vigilancia débil.</a:t>
            </a:r>
          </a:p>
          <a:p>
            <a:pPr algn="l" rtl="0">
              <a:spcBef>
                <a:spcPct val="0"/>
              </a:spcBef>
              <a:buFontTx/>
              <a:buAutoNum type="arabicPeriod"/>
            </a:pPr>
            <a:endParaRPr lang="es" altLang="en-US" sz="2000" dirty="0">
              <a:solidFill>
                <a:schemeClr val="tx1"/>
              </a:solidFill>
              <a:ea typeface="MS PGothic" panose="020B0600070205080204" pitchFamily="34" charset="-128"/>
            </a:endParaRPr>
          </a:p>
          <a:p>
            <a:pPr algn="l" rtl="0">
              <a:spcBef>
                <a:spcPct val="0"/>
              </a:spcBef>
              <a:buFontTx/>
              <a:buAutoNum type="arabicPeriod"/>
            </a:pPr>
            <a:r>
              <a:rPr lang="es" sz="2000" b="0" i="0" u="none" baseline="0" dirty="0">
                <a:solidFill>
                  <a:schemeClr val="tx1"/>
                </a:solidFill>
                <a:ea typeface="MS PGothic" panose="020B0600070205080204" pitchFamily="34" charset="-128"/>
              </a:rPr>
              <a:t>De los 102 países encuestados, solo cuatro tienen un desempeño adecuado en los tres pilares de la rendición de cuentas presupuestaria.</a:t>
            </a:r>
          </a:p>
          <a:p>
            <a:pPr algn="r" rtl="0">
              <a:spcBef>
                <a:spcPct val="0"/>
              </a:spcBef>
              <a:buFontTx/>
              <a:buNone/>
            </a:pPr>
            <a:endParaRPr lang="es" altLang="en-US" b="1" dirty="0">
              <a:solidFill>
                <a:schemeClr val="tx1"/>
              </a:solidFill>
              <a:ea typeface="MS PGothic" panose="020B0600070205080204" pitchFamily="34" charset="-128"/>
            </a:endParaRPr>
          </a:p>
        </p:txBody>
      </p:sp>
      <p:sp>
        <p:nvSpPr>
          <p:cNvPr id="12293" name="Rectangle 7"/>
          <p:cNvSpPr>
            <a:spLocks noChangeArrowheads="1"/>
          </p:cNvSpPr>
          <p:nvPr/>
        </p:nvSpPr>
        <p:spPr bwMode="auto">
          <a:xfrm>
            <a:off x="190500" y="157163"/>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dirty="0">
                <a:solidFill>
                  <a:srgbClr val="006598"/>
                </a:solidFill>
                <a:ea typeface="MS PGothic" panose="020B0600070205080204" pitchFamily="34" charset="-128"/>
              </a:rPr>
              <a:t>La Encuesta de Presupuesto Abierto 2015: </a:t>
            </a:r>
            <a:r>
              <a:rPr lang="es" sz="3200" b="1" i="0" u="none" baseline="0" dirty="0" smtClean="0">
                <a:solidFill>
                  <a:srgbClr val="006598"/>
                </a:solidFill>
                <a:ea typeface="MS PGothic" panose="020B0600070205080204" pitchFamily="34" charset="-128"/>
              </a:rPr>
              <a:t>hallazgos </a:t>
            </a:r>
            <a:r>
              <a:rPr lang="es" sz="3200" b="1" i="0" u="none" baseline="0" dirty="0">
                <a:solidFill>
                  <a:srgbClr val="006598"/>
                </a:solidFill>
                <a:ea typeface="MS PGothic" panose="020B0600070205080204" pitchFamily="34" charset="-128"/>
              </a:rPr>
              <a:t>clave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77033"/>
        </a:solidFill>
        <a:effectLst/>
      </p:bgPr>
    </p:bg>
    <p:spTree>
      <p:nvGrpSpPr>
        <p:cNvPr id="1" name=""/>
        <p:cNvGrpSpPr/>
        <p:nvPr/>
      </p:nvGrpSpPr>
      <p:grpSpPr>
        <a:xfrm>
          <a:off x="0" y="0"/>
          <a:ext cx="0" cy="0"/>
          <a:chOff x="0" y="0"/>
          <a:chExt cx="0" cy="0"/>
        </a:xfrm>
      </p:grpSpPr>
      <p:sp>
        <p:nvSpPr>
          <p:cNvPr id="9" name="TextBox 8"/>
          <p:cNvSpPr txBox="1"/>
          <p:nvPr/>
        </p:nvSpPr>
        <p:spPr>
          <a:xfrm>
            <a:off x="0" y="2951163"/>
            <a:ext cx="9144000" cy="955675"/>
          </a:xfrm>
          <a:prstGeom prst="rect">
            <a:avLst/>
          </a:prstGeom>
          <a:noFill/>
        </p:spPr>
        <p:txBody>
          <a:bodyPr>
            <a:spAutoFit/>
          </a:bodyPr>
          <a:lstStyle/>
          <a:p>
            <a:pPr algn="ctr" rtl="0">
              <a:defRPr/>
            </a:pPr>
            <a:r>
              <a:rPr lang="es" sz="2800" b="1" i="0" u="none" baseline="0">
                <a:solidFill>
                  <a:schemeClr val="bg1">
                    <a:lumMod val="95000"/>
                  </a:schemeClr>
                </a:solidFill>
                <a:ea typeface="ＭＳ Ｐゴシック" panose="020B0600070205080204" pitchFamily="34" charset="-128"/>
              </a:rPr>
              <a:t>La mayor parte de la población vive en países que proveen insuficiente información presupuestaria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1433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55176D8D-2840-47C2-B3C8-CB3C7BDCBDE1}" type="slidenum">
              <a:rPr sz="1200"/>
              <a:pPr>
                <a:spcBef>
                  <a:spcPct val="0"/>
                </a:spcBef>
                <a:buFontTx/>
                <a:buNone/>
              </a:pPr>
              <a:t>8</a:t>
            </a:fld>
            <a:endParaRPr lang="es" altLang="en-US" sz="1200" smtClean="0"/>
          </a:p>
        </p:txBody>
      </p:sp>
      <p:pic>
        <p:nvPicPr>
          <p:cNvPr id="143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1143000"/>
            <a:ext cx="38989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5"/>
          <p:cNvSpPr txBox="1">
            <a:spLocks noChangeArrowheads="1"/>
          </p:cNvSpPr>
          <p:nvPr/>
        </p:nvSpPr>
        <p:spPr bwMode="auto">
          <a:xfrm>
            <a:off x="193675" y="1357313"/>
            <a:ext cx="449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1600" b="0" i="0" u="none" baseline="0">
                <a:solidFill>
                  <a:schemeClr val="tx1"/>
                </a:solidFill>
                <a:ea typeface="MS PGothic" panose="020B0600070205080204" pitchFamily="34" charset="-128"/>
              </a:rPr>
              <a:t>El puntaje promedio para todos los países de la encuesta es de 45 de 100. </a:t>
            </a:r>
          </a:p>
          <a:p>
            <a:pPr algn="l" rtl="0">
              <a:spcBef>
                <a:spcPct val="0"/>
              </a:spcBef>
            </a:pPr>
            <a:endParaRPr lang="es" altLang="en-US" sz="1600">
              <a:solidFill>
                <a:schemeClr val="tx1"/>
              </a:solidFill>
              <a:ea typeface="MS PGothic" panose="020B0600070205080204" pitchFamily="34" charset="-128"/>
            </a:endParaRPr>
          </a:p>
          <a:p>
            <a:pPr algn="l" rtl="0">
              <a:spcBef>
                <a:spcPct val="0"/>
              </a:spcBef>
            </a:pPr>
            <a:r>
              <a:rPr lang="es" sz="1600" b="0" i="0" u="none" baseline="0">
                <a:solidFill>
                  <a:schemeClr val="tx1"/>
                </a:solidFill>
                <a:ea typeface="MS PGothic" panose="020B0600070205080204" pitchFamily="34" charset="-128"/>
              </a:rPr>
              <a:t>78 países tienen un puntaje de 60 o menos, lo que significa que proveen información insuficiente.</a:t>
            </a:r>
          </a:p>
          <a:p>
            <a:pPr algn="l" rtl="0">
              <a:spcBef>
                <a:spcPct val="0"/>
              </a:spcBef>
            </a:pPr>
            <a:endParaRPr lang="es" altLang="en-US" sz="1600">
              <a:solidFill>
                <a:schemeClr val="tx1"/>
              </a:solidFill>
              <a:ea typeface="MS PGothic" panose="020B0600070205080204" pitchFamily="34" charset="-128"/>
            </a:endParaRPr>
          </a:p>
          <a:p>
            <a:pPr algn="l" rtl="0">
              <a:spcBef>
                <a:spcPct val="0"/>
              </a:spcBef>
            </a:pPr>
            <a:r>
              <a:rPr lang="es" sz="1600" b="0" i="0" u="none" baseline="0">
                <a:solidFill>
                  <a:schemeClr val="tx1"/>
                </a:solidFill>
                <a:ea typeface="MS PGothic" panose="020B0600070205080204" pitchFamily="34" charset="-128"/>
              </a:rPr>
              <a:t>17 países tienen un puntaje de 20 o menos, lo que significa que proveen información escasa al público o no la proveen.</a:t>
            </a:r>
          </a:p>
        </p:txBody>
      </p:sp>
      <p:sp>
        <p:nvSpPr>
          <p:cNvPr id="14342" name="Rectangle 7"/>
          <p:cNvSpPr>
            <a:spLocks noChangeArrowheads="1"/>
          </p:cNvSpPr>
          <p:nvPr/>
        </p:nvSpPr>
        <p:spPr bwMode="auto">
          <a:xfrm>
            <a:off x="190500" y="1571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Distribución de países en función del Índice de Presupuesto Abierto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0">
              <a:defRPr/>
            </a:pPr>
            <a:r>
              <a:rPr lang="es" b="0" i="0" u="none" baseline="0"/>
              <a:t>www.InternationalBudget.org</a:t>
            </a:r>
            <a:endParaRPr lang="es"/>
          </a:p>
        </p:txBody>
      </p:sp>
      <p:sp>
        <p:nvSpPr>
          <p:cNvPr id="1638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fld id="{C889297E-26D8-4F52-A6B9-955A18B5F9EB}" type="slidenum">
              <a:rPr sz="1200"/>
              <a:pPr>
                <a:spcBef>
                  <a:spcPct val="0"/>
                </a:spcBef>
                <a:buFontTx/>
                <a:buNone/>
              </a:pPr>
              <a:t>9</a:t>
            </a:fld>
            <a:endParaRPr lang="es" altLang="en-US" sz="1200" smtClean="0"/>
          </a:p>
        </p:txBody>
      </p:sp>
      <p:sp>
        <p:nvSpPr>
          <p:cNvPr id="16388" name="Rectangle 7"/>
          <p:cNvSpPr>
            <a:spLocks noChangeArrowheads="1"/>
          </p:cNvSpPr>
          <p:nvPr/>
        </p:nvSpPr>
        <p:spPr bwMode="auto">
          <a:xfrm>
            <a:off x="190500" y="157163"/>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buFontTx/>
              <a:buNone/>
            </a:pPr>
            <a:r>
              <a:rPr lang="es" sz="3200" b="1" i="0" u="none" baseline="0">
                <a:solidFill>
                  <a:srgbClr val="006598"/>
                </a:solidFill>
                <a:ea typeface="MS PGothic" panose="020B0600070205080204" pitchFamily="34" charset="-128"/>
              </a:rPr>
              <a:t>Existen serias carencias en la información</a:t>
            </a:r>
          </a:p>
        </p:txBody>
      </p:sp>
      <p:sp>
        <p:nvSpPr>
          <p:cNvPr id="8" name="TextBox 7"/>
          <p:cNvSpPr txBox="1">
            <a:spLocks noChangeArrowheads="1"/>
          </p:cNvSpPr>
          <p:nvPr/>
        </p:nvSpPr>
        <p:spPr bwMode="auto">
          <a:xfrm>
            <a:off x="766763" y="1444625"/>
            <a:ext cx="8382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2800">
                <a:solidFill>
                  <a:srgbClr val="005580"/>
                </a:solidFill>
                <a:latin typeface="Arial" panose="020B0604020202020204" pitchFamily="34" charset="0"/>
                <a:ea typeface="Osaka" pitchFamily="2" charset="-128"/>
              </a:defRPr>
            </a:lvl1pPr>
            <a:lvl2pPr marL="742950" indent="-285750">
              <a:spcBef>
                <a:spcPct val="20000"/>
              </a:spcBef>
              <a:buChar char="–"/>
              <a:defRPr sz="2400">
                <a:solidFill>
                  <a:srgbClr val="005580"/>
                </a:solidFill>
                <a:latin typeface="Arial" panose="020B0604020202020204" pitchFamily="34" charset="0"/>
                <a:ea typeface="Osaka" pitchFamily="2" charset="-128"/>
              </a:defRPr>
            </a:lvl2pPr>
            <a:lvl3pPr marL="1143000" indent="-228600">
              <a:spcBef>
                <a:spcPct val="20000"/>
              </a:spcBef>
              <a:buChar char="•"/>
              <a:defRPr sz="2000">
                <a:solidFill>
                  <a:srgbClr val="005580"/>
                </a:solidFill>
                <a:latin typeface="Arial" panose="020B0604020202020204" pitchFamily="34" charset="0"/>
                <a:ea typeface="Osaka" pitchFamily="2" charset="-128"/>
              </a:defRPr>
            </a:lvl3pPr>
            <a:lvl4pPr marL="1600200" indent="-228600">
              <a:spcBef>
                <a:spcPct val="20000"/>
              </a:spcBef>
              <a:buChar char="–"/>
              <a:defRPr>
                <a:solidFill>
                  <a:srgbClr val="005580"/>
                </a:solidFill>
                <a:latin typeface="Arial" panose="020B0604020202020204" pitchFamily="34" charset="0"/>
                <a:ea typeface="Osaka" pitchFamily="2" charset="-128"/>
              </a:defRPr>
            </a:lvl4pPr>
            <a:lvl5pPr marL="2057400" indent="-228600">
              <a:spcBef>
                <a:spcPct val="20000"/>
              </a:spcBef>
              <a:buChar char="»"/>
              <a:defRPr sz="1600">
                <a:solidFill>
                  <a:srgbClr val="005580"/>
                </a:solidFill>
                <a:latin typeface="Arial" panose="020B0604020202020204" pitchFamily="34" charset="0"/>
                <a:ea typeface="Osaka" pitchFamily="2" charset="-128"/>
              </a:defRPr>
            </a:lvl5pPr>
            <a:lvl6pPr marL="25146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6pPr>
            <a:lvl7pPr marL="29718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7pPr>
            <a:lvl8pPr marL="34290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8pPr>
            <a:lvl9pPr marL="3886200" indent="-228600" eaLnBrk="0" fontAlgn="base" hangingPunct="0">
              <a:spcBef>
                <a:spcPct val="20000"/>
              </a:spcBef>
              <a:spcAft>
                <a:spcPct val="0"/>
              </a:spcAft>
              <a:buChar char="»"/>
              <a:defRPr sz="1600">
                <a:solidFill>
                  <a:srgbClr val="005580"/>
                </a:solidFill>
                <a:latin typeface="Arial" panose="020B0604020202020204" pitchFamily="34" charset="0"/>
                <a:ea typeface="Osaka" pitchFamily="2" charset="-128"/>
              </a:defRPr>
            </a:lvl9pPr>
          </a:lstStyle>
          <a:p>
            <a:pPr algn="l" rtl="0">
              <a:spcBef>
                <a:spcPct val="0"/>
              </a:spcBef>
            </a:pPr>
            <a:r>
              <a:rPr lang="es" sz="2000" b="0" i="0" u="none" baseline="0" dirty="0">
                <a:solidFill>
                  <a:schemeClr val="tx1"/>
                </a:solidFill>
                <a:ea typeface="MS PGothic" panose="020B0600070205080204" pitchFamily="34" charset="-128"/>
              </a:rPr>
              <a:t>Un tercio de los documentos presupuestarios que deberían estar a disposición del público no se publican. </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pPr>
            <a:r>
              <a:rPr lang="es" sz="2000" b="0" i="0" u="none" baseline="0" dirty="0">
                <a:solidFill>
                  <a:schemeClr val="tx1"/>
                </a:solidFill>
                <a:ea typeface="MS PGothic" panose="020B0600070205080204" pitchFamily="34" charset="-128"/>
              </a:rPr>
              <a:t>16 países no publican el Proyecto de presupuesto del ejecutivo, un documento presupuestario fundamental para un país. </a:t>
            </a:r>
          </a:p>
          <a:p>
            <a:pPr algn="l" rtl="0">
              <a:spcBef>
                <a:spcPct val="0"/>
              </a:spcBef>
            </a:pPr>
            <a:endParaRPr lang="es" altLang="en-US" sz="2000" dirty="0">
              <a:solidFill>
                <a:schemeClr val="tx1"/>
              </a:solidFill>
              <a:ea typeface="MS PGothic" panose="020B0600070205080204" pitchFamily="34" charset="-128"/>
            </a:endParaRPr>
          </a:p>
          <a:p>
            <a:pPr algn="l" rtl="0">
              <a:spcBef>
                <a:spcPct val="0"/>
              </a:spcBef>
            </a:pPr>
            <a:r>
              <a:rPr lang="es" sz="2000" b="0" i="0" u="none" baseline="0" dirty="0">
                <a:solidFill>
                  <a:schemeClr val="tx1"/>
                </a:solidFill>
                <a:ea typeface="MS PGothic" panose="020B0600070205080204" pitchFamily="34" charset="-128"/>
              </a:rPr>
              <a:t>Incluso cuando los documentos presupuestarios se publican, con frecuencia carecen de detalles importantes. </a:t>
            </a:r>
          </a:p>
          <a:p>
            <a:pPr algn="r" rtl="0">
              <a:spcBef>
                <a:spcPct val="0"/>
              </a:spcBef>
              <a:buFontTx/>
              <a:buNone/>
            </a:pPr>
            <a:endParaRPr lang="es" altLang="en-US" b="1" dirty="0">
              <a:solidFill>
                <a:schemeClr val="tx1"/>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HD:Users:rkilmer:Desktop:Microsoft Office 2004:Templates:Presentations:Designs:Blank Presentation</Template>
  <TotalTime>2918</TotalTime>
  <Words>2899</Words>
  <Application>Microsoft Office PowerPoint</Application>
  <PresentationFormat>Presentación en pantalla (4:3)</PresentationFormat>
  <Paragraphs>421</Paragraphs>
  <Slides>25</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ＭＳ Ｐゴシック</vt:lpstr>
      <vt:lpstr>ＭＳ Ｐゴシック</vt:lpstr>
      <vt:lpstr>Arial</vt:lpstr>
      <vt:lpstr>Osaka</vt:lpstr>
      <vt:lpstr>Blank Presentation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de contacto</vt:lpstr>
    </vt:vector>
  </TitlesOfParts>
  <Company>Matrix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Matrix</dc:creator>
  <cp:lastModifiedBy>Silvina</cp:lastModifiedBy>
  <cp:revision>97</cp:revision>
  <dcterms:created xsi:type="dcterms:W3CDTF">2008-06-23T16:25:12Z</dcterms:created>
  <dcterms:modified xsi:type="dcterms:W3CDTF">2015-09-06T22:45:34Z</dcterms:modified>
</cp:coreProperties>
</file>