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6" r:id="rId3"/>
    <p:sldId id="264" r:id="rId4"/>
    <p:sldId id="265" r:id="rId5"/>
    <p:sldId id="257" r:id="rId6"/>
    <p:sldId id="258" r:id="rId7"/>
    <p:sldId id="259" r:id="rId8"/>
    <p:sldId id="260" r:id="rId9"/>
    <p:sldId id="263" r:id="rId10"/>
    <p:sldId id="262" r:id="rId11"/>
    <p:sldId id="261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6" r:id="rId21"/>
    <p:sldId id="274" r:id="rId22"/>
    <p:sldId id="277" r:id="rId23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57" y="-6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A8A14-DD14-47BF-A288-A211E947913A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0569-15FF-4987-9F07-C51FB65E9BA8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5720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252E5C-739B-4303-A149-E2C470536A7C}" type="datetimeFigureOut">
              <a:rPr lang="es-PY" smtClean="0"/>
              <a:t>30/09/2015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4E658FA-A410-456B-B60E-CCBFFBC0428E}" type="slidenum">
              <a:rPr lang="es-PY" smtClean="0"/>
              <a:t>‹#›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opc.gov.py/mopcweb/BM/IGAP/index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opc.gov.py/mopcweb/BM/IGAP/index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opc.gov.py/mopcweb/BM/IGAP/index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visualizaciones.datos.org.py/top-adjudicaciones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opendata.pol.una.py/dncp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opendata.pol.una.py/dncp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opendata.pol.una.py/dncp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datos.org.py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opendata.pol.una.py/raw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opendata.pol.una.py/raw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map.fluv.io/" TargetMode="External"/><Relationship Id="rId3" Type="http://schemas.openxmlformats.org/officeDocument/2006/relationships/hyperlink" Target="http://tables.googlelabs.com/" TargetMode="External"/><Relationship Id="rId7" Type="http://schemas.openxmlformats.org/officeDocument/2006/relationships/hyperlink" Target="http://csvlint.io/" TargetMode="External"/><Relationship Id="rId2" Type="http://schemas.openxmlformats.org/officeDocument/2006/relationships/hyperlink" Target="http://infogr.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bula.nerdpower.org/" TargetMode="External"/><Relationship Id="rId5" Type="http://schemas.openxmlformats.org/officeDocument/2006/relationships/hyperlink" Target="http://datawrapper.de/" TargetMode="External"/><Relationship Id="rId4" Type="http://schemas.openxmlformats.org/officeDocument/2006/relationships/hyperlink" Target="http://tableausoftware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ontrataciones.gov.py/datos/dat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ontrataciones.gov.py/datos/data/contrat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ntrataciones.gov.py/datos/visualizaciones/contrat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ntrataciones.gov.py/datos/visualizaciones/contrato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ontrataciones.gov.py/datos/visualizaciones/contrat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ontrataciones.gov.py/datos/visualizaciones/etapas-licitacion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ontrataciones.gov.py/datos/visualizaciones/etapas-licitacio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 smtClean="0"/>
              <a:t>Datos Abiertos y Visualizaciones</a:t>
            </a:r>
            <a:endParaRPr lang="es-P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Y" dirty="0" smtClean="0"/>
              <a:t>Dr. Juan Pane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4307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" y="55078"/>
            <a:ext cx="9130198" cy="654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920" y="6519446"/>
            <a:ext cx="5248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http://www.mopc.gov.py/mopcweb/BM/IGAP/index.html </a:t>
            </a:r>
            <a:endParaRPr lang="es-PY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" y="54000"/>
            <a:ext cx="9081890" cy="65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1920" y="6519446"/>
            <a:ext cx="5248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http://www.mopc.gov.py/mopcweb/BM/IGAP/index.html </a:t>
            </a:r>
            <a:endParaRPr lang="es-PY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" y="54000"/>
            <a:ext cx="9164703" cy="654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1920" y="6519446"/>
            <a:ext cx="5248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http://www.mopc.gov.py/mopcweb/BM/IGAP/index.html </a:t>
            </a:r>
            <a:endParaRPr lang="es-PY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" y="229377"/>
            <a:ext cx="9122089" cy="62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6479541"/>
            <a:ext cx="5335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http://visualizaciones.datos.org.py/top-adjudicaciones/ </a:t>
            </a:r>
            <a:endParaRPr lang="es-PY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660"/>
            <a:ext cx="9218187" cy="521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86919" y="6516052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dirty="0" smtClean="0">
                <a:solidFill>
                  <a:schemeClr val="bg1"/>
                </a:solidFill>
              </a:rPr>
              <a:t>http://opendata.pol.una.py/dncp </a:t>
            </a:r>
            <a:endParaRPr lang="es-PY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Adendas de contratos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68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31"/>
            <a:ext cx="9100006" cy="58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86919" y="6516052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dirty="0" smtClean="0">
                <a:solidFill>
                  <a:schemeClr val="bg1"/>
                </a:solidFill>
              </a:rPr>
              <a:t>http://opendata.pol.una.py/dncp </a:t>
            </a:r>
            <a:endParaRPr lang="es-P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9064637" cy="58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86919" y="6516052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dirty="0" smtClean="0">
                <a:solidFill>
                  <a:schemeClr val="bg1"/>
                </a:solidFill>
              </a:rPr>
              <a:t>http://opendata.pol.una.py/dncp </a:t>
            </a:r>
            <a:endParaRPr lang="es-P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Catálogo de datos y visualizaciones</a:t>
            </a:r>
            <a:endParaRPr lang="es-PY" dirty="0"/>
          </a:p>
        </p:txBody>
      </p:sp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7" y="836712"/>
            <a:ext cx="8574526" cy="60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6216" y="6407344"/>
            <a:ext cx="2126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dirty="0" smtClean="0">
                <a:hlinkClick r:id="rId2"/>
              </a:rPr>
              <a:t>http://datos.org.py/</a:t>
            </a:r>
            <a:r>
              <a:rPr lang="es-PY" dirty="0" smtClean="0"/>
              <a:t>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667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46" y="0"/>
            <a:ext cx="6983946" cy="681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856984" cy="548640"/>
          </a:xfrm>
        </p:spPr>
        <p:txBody>
          <a:bodyPr/>
          <a:lstStyle/>
          <a:p>
            <a:r>
              <a:rPr lang="es-PY" dirty="0" smtClean="0"/>
              <a:t>Herramienta web para crear visualizaciones</a:t>
            </a:r>
            <a:endParaRPr lang="es-PY" dirty="0"/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20" y="692696"/>
            <a:ext cx="696118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5496" y="1412776"/>
            <a:ext cx="2160240" cy="1368152"/>
          </a:xfrm>
          <a:prstGeom prst="wedgeRoundRectCallout">
            <a:avLst>
              <a:gd name="adj1" fmla="val 58363"/>
              <a:gd name="adj2" fmla="val -4634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smtClean="0"/>
              <a:t>1. Cargar datos de matrículas por Departamento</a:t>
            </a:r>
            <a:endParaRPr lang="it-IT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5496" y="4365104"/>
            <a:ext cx="2160240" cy="1080120"/>
          </a:xfrm>
          <a:prstGeom prst="wedgeRoundRectCallout">
            <a:avLst>
              <a:gd name="adj1" fmla="val 85517"/>
              <a:gd name="adj2" fmla="val -2427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smtClean="0"/>
              <a:t>2. Seleccionar el tipo de Visualización</a:t>
            </a:r>
            <a:endParaRPr lang="it-IT" b="1" dirty="0"/>
          </a:p>
        </p:txBody>
      </p:sp>
      <p:sp>
        <p:nvSpPr>
          <p:cNvPr id="6" name="Rectangle 5"/>
          <p:cNvSpPr/>
          <p:nvPr/>
        </p:nvSpPr>
        <p:spPr>
          <a:xfrm>
            <a:off x="5775836" y="6550571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dirty="0">
                <a:solidFill>
                  <a:schemeClr val="bg1"/>
                </a:solidFill>
              </a:rPr>
              <a:t>http://opendata.pol.una.py/raw/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6" y="6488668"/>
            <a:ext cx="3634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http://app.raw.densitydesign.org/  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Paso 1: Definir </a:t>
            </a:r>
            <a:r>
              <a:rPr lang="es-PY" dirty="0" smtClean="0"/>
              <a:t>la audiencia</a:t>
            </a:r>
            <a:endParaRPr lang="es-P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PY" sz="3600" b="0" dirty="0" smtClean="0"/>
              <a:t>Programadores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Y" sz="3600" b="0" dirty="0" smtClean="0"/>
              <a:t>Periodistas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Y" sz="3600" b="0" dirty="0" smtClean="0"/>
              <a:t>Expertos del dominio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Y" sz="3600" b="0" dirty="0" smtClean="0"/>
              <a:t>Ciudadanía en general</a:t>
            </a:r>
            <a:endParaRPr lang="es-PY" sz="3600" b="0" dirty="0"/>
          </a:p>
        </p:txBody>
      </p:sp>
    </p:spTree>
    <p:extLst>
      <p:ext uri="{BB962C8B-B14F-4D97-AF65-F5344CB8AC3E}">
        <p14:creationId xmlns:p14="http://schemas.microsoft.com/office/powerpoint/2010/main" val="12895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908"/>
            <a:ext cx="6986361" cy="6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8464" y="1412776"/>
            <a:ext cx="1923256" cy="1296144"/>
          </a:xfrm>
          <a:prstGeom prst="wedgeRoundRectCallout">
            <a:avLst>
              <a:gd name="adj1" fmla="val 85517"/>
              <a:gd name="adj2" fmla="val -2427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smtClean="0"/>
              <a:t>3. Definir las dimensiones a mostrar</a:t>
            </a:r>
            <a:endParaRPr lang="it-IT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28464" y="4365104"/>
            <a:ext cx="1923256" cy="1296144"/>
          </a:xfrm>
          <a:prstGeom prst="wedgeRoundRectCallout">
            <a:avLst>
              <a:gd name="adj1" fmla="val 85517"/>
              <a:gd name="adj2" fmla="val -2427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smtClean="0"/>
              <a:t>4. Ver los resultados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64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Otras herramientas web interesantes</a:t>
            </a:r>
            <a:endParaRPr lang="es-PY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493456" cy="5568732"/>
          </a:xfrm>
        </p:spPr>
        <p:txBody>
          <a:bodyPr>
            <a:normAutofit/>
          </a:bodyPr>
          <a:lstStyle/>
          <a:p>
            <a:r>
              <a:rPr lang="es-PY" dirty="0" smtClean="0"/>
              <a:t>Infogr.am (</a:t>
            </a:r>
            <a:r>
              <a:rPr lang="es-PY" dirty="0">
                <a:hlinkClick r:id="rId2"/>
              </a:rPr>
              <a:t>http://infogr.am</a:t>
            </a:r>
            <a:r>
              <a:rPr lang="es-PY" dirty="0" smtClean="0">
                <a:hlinkClick r:id="rId2"/>
              </a:rPr>
              <a:t>/</a:t>
            </a:r>
            <a:r>
              <a:rPr lang="es-PY" dirty="0" smtClean="0"/>
              <a:t>)</a:t>
            </a:r>
          </a:p>
          <a:p>
            <a:pPr lvl="1"/>
            <a:r>
              <a:rPr lang="es-PY" dirty="0" smtClean="0"/>
              <a:t>Para crear infografías</a:t>
            </a:r>
          </a:p>
          <a:p>
            <a:r>
              <a:rPr lang="es-PY" dirty="0" smtClean="0"/>
              <a:t>Google </a:t>
            </a:r>
            <a:r>
              <a:rPr lang="es-PY" dirty="0" err="1" smtClean="0"/>
              <a:t>Fusion</a:t>
            </a:r>
            <a:r>
              <a:rPr lang="es-PY" dirty="0" smtClean="0"/>
              <a:t> </a:t>
            </a:r>
            <a:r>
              <a:rPr lang="es-PY" dirty="0" err="1" smtClean="0"/>
              <a:t>Tables</a:t>
            </a:r>
            <a:r>
              <a:rPr lang="es-PY" dirty="0" smtClean="0"/>
              <a:t> (</a:t>
            </a:r>
            <a:r>
              <a:rPr lang="es-PY" dirty="0" smtClean="0">
                <a:hlinkClick r:id="rId3"/>
              </a:rPr>
              <a:t>http://tables.googlelabs.com/</a:t>
            </a:r>
            <a:r>
              <a:rPr lang="es-PY" dirty="0" smtClean="0"/>
              <a:t>)</a:t>
            </a:r>
          </a:p>
          <a:p>
            <a:pPr lvl="1"/>
            <a:r>
              <a:rPr lang="es-PY" dirty="0" smtClean="0"/>
              <a:t>Para crear gráficos </a:t>
            </a:r>
            <a:r>
              <a:rPr lang="es-PY" dirty="0" err="1" smtClean="0"/>
              <a:t>alla</a:t>
            </a:r>
            <a:r>
              <a:rPr lang="es-PY" dirty="0" smtClean="0"/>
              <a:t> Excel con datos de Google </a:t>
            </a:r>
            <a:r>
              <a:rPr lang="es-PY" dirty="0" err="1" smtClean="0"/>
              <a:t>Sheets</a:t>
            </a:r>
            <a:endParaRPr lang="es-PY" dirty="0" smtClean="0"/>
          </a:p>
          <a:p>
            <a:r>
              <a:rPr lang="es-PY" dirty="0" err="1" smtClean="0"/>
              <a:t>Tableau</a:t>
            </a:r>
            <a:r>
              <a:rPr lang="es-PY" dirty="0" smtClean="0"/>
              <a:t> (</a:t>
            </a:r>
            <a:r>
              <a:rPr lang="es-PY" dirty="0" smtClean="0">
                <a:hlinkClick r:id="rId4"/>
              </a:rPr>
              <a:t>http://tableausoftware.com</a:t>
            </a:r>
            <a:r>
              <a:rPr lang="es-PY" dirty="0" smtClean="0"/>
              <a:t>)</a:t>
            </a:r>
          </a:p>
          <a:p>
            <a:pPr lvl="1"/>
            <a:r>
              <a:rPr lang="es-PY" dirty="0" smtClean="0"/>
              <a:t>Cargar y conectarse a datos en la web y crear visualizaciones dinámicamente (similar a RAW)</a:t>
            </a:r>
          </a:p>
          <a:p>
            <a:r>
              <a:rPr lang="es-PY" dirty="0" err="1" smtClean="0"/>
              <a:t>Datawrapper</a:t>
            </a:r>
            <a:r>
              <a:rPr lang="es-PY" dirty="0" smtClean="0"/>
              <a:t> (</a:t>
            </a:r>
            <a:r>
              <a:rPr lang="es-PY" dirty="0" smtClean="0">
                <a:hlinkClick r:id="rId5"/>
              </a:rPr>
              <a:t>http://datawrapper.de</a:t>
            </a:r>
            <a:r>
              <a:rPr lang="es-PY" dirty="0" smtClean="0"/>
              <a:t>)</a:t>
            </a:r>
          </a:p>
          <a:p>
            <a:pPr lvl="1"/>
            <a:r>
              <a:rPr lang="es-PY" dirty="0" smtClean="0"/>
              <a:t>Cargar y crear visualizaciones</a:t>
            </a:r>
          </a:p>
          <a:p>
            <a:r>
              <a:rPr lang="es-PY" dirty="0" smtClean="0"/>
              <a:t>Tabula (</a:t>
            </a:r>
            <a:r>
              <a:rPr lang="es-PY" dirty="0" smtClean="0">
                <a:hlinkClick r:id="rId6"/>
              </a:rPr>
              <a:t>http://tabula.nerdpower.org</a:t>
            </a:r>
            <a:r>
              <a:rPr lang="es-PY" dirty="0" smtClean="0"/>
              <a:t>)</a:t>
            </a:r>
          </a:p>
          <a:p>
            <a:pPr lvl="1"/>
            <a:r>
              <a:rPr lang="es-PY" dirty="0" smtClean="0"/>
              <a:t>Para extraer datos, ej.: de tablas en PDF</a:t>
            </a:r>
          </a:p>
          <a:p>
            <a:r>
              <a:rPr lang="es-PY" dirty="0" err="1" smtClean="0"/>
              <a:t>CSVlint</a:t>
            </a:r>
            <a:r>
              <a:rPr lang="es-PY" dirty="0" smtClean="0"/>
              <a:t> (</a:t>
            </a:r>
            <a:r>
              <a:rPr lang="es-PY" dirty="0" smtClean="0">
                <a:hlinkClick r:id="rId7"/>
              </a:rPr>
              <a:t>http://csvlint.io</a:t>
            </a:r>
            <a:r>
              <a:rPr lang="es-PY" dirty="0" smtClean="0"/>
              <a:t>)</a:t>
            </a:r>
          </a:p>
          <a:p>
            <a:pPr lvl="1"/>
            <a:r>
              <a:rPr lang="es-PY" dirty="0" smtClean="0"/>
              <a:t>Para controlar la sintaxis del CSV</a:t>
            </a:r>
          </a:p>
          <a:p>
            <a:r>
              <a:rPr lang="es-PY" dirty="0" err="1" smtClean="0"/>
              <a:t>uMap</a:t>
            </a:r>
            <a:r>
              <a:rPr lang="es-PY" dirty="0" smtClean="0"/>
              <a:t> (</a:t>
            </a:r>
            <a:r>
              <a:rPr lang="es-PY" dirty="0" smtClean="0">
                <a:hlinkClick r:id="rId8"/>
              </a:rPr>
              <a:t>http://umap.fluv.io</a:t>
            </a:r>
            <a:r>
              <a:rPr lang="es-PY" dirty="0" smtClean="0"/>
              <a:t>)</a:t>
            </a:r>
          </a:p>
          <a:p>
            <a:pPr lvl="1"/>
            <a:r>
              <a:rPr lang="es-PY" dirty="0" smtClean="0"/>
              <a:t>Para crear mapas basados en </a:t>
            </a:r>
            <a:r>
              <a:rPr lang="es-PY" dirty="0" err="1" smtClean="0"/>
              <a:t>OpenStreetMap</a:t>
            </a:r>
            <a:r>
              <a:rPr lang="es-PY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err="1" smtClean="0"/>
              <a:t>GraCIAS</a:t>
            </a:r>
            <a:r>
              <a:rPr lang="es-PY" dirty="0" smtClean="0"/>
              <a:t>!</a:t>
            </a:r>
            <a:endParaRPr lang="es-PY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es-PY" sz="2400" dirty="0" smtClean="0"/>
              <a:t>Juan Pane</a:t>
            </a:r>
          </a:p>
          <a:p>
            <a:r>
              <a:rPr lang="es-PY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@</a:t>
            </a:r>
            <a:r>
              <a:rPr lang="es-PY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pane_juan</a:t>
            </a:r>
            <a:endParaRPr lang="es-PY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PY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juanpane@gmail.com</a:t>
            </a:r>
            <a:endParaRPr lang="es-PY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377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9041000" cy="598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29079" y="6453336"/>
            <a:ext cx="4346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https://www.contrataciones.gov.py/datos/data </a:t>
            </a:r>
            <a:endParaRPr lang="es-PY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53352" cy="536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0170"/>
            <a:ext cx="9017856" cy="569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33644" y="6508750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https://www.contrataciones.gov.py/datos/data/contratos </a:t>
            </a:r>
            <a:endParaRPr lang="es-PY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8" y="44624"/>
            <a:ext cx="866441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453336"/>
            <a:ext cx="6228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https://www.contrataciones.gov.py/datos/visualizaciones/contratos </a:t>
            </a:r>
            <a:endParaRPr lang="es-PY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64488" cy="561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15816" y="6453336"/>
            <a:ext cx="6228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https://www.contrataciones.gov.py/datos/visualizaciones/contratos </a:t>
            </a:r>
            <a:endParaRPr lang="es-PY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4613"/>
            <a:ext cx="9128125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1638"/>
            <a:ext cx="71628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453336"/>
            <a:ext cx="6228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https://www.contrataciones.gov.py/datos/visualizaciones/contratos </a:t>
            </a:r>
            <a:endParaRPr lang="es-PY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91598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6577607"/>
            <a:ext cx="6876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https://www.contrataciones.gov.py/datos/visualizaciones/etapas-licitacion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Etapas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licitaci</a:t>
            </a:r>
            <a:r>
              <a:rPr lang="es-PY" dirty="0" err="1" smtClean="0"/>
              <a:t>ón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1236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85750"/>
            <a:ext cx="88487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7744" y="6577607"/>
            <a:ext cx="6876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https://www.contrataciones.gov.py/datos/visualizaciones/etapas-licitacion </a:t>
            </a:r>
          </a:p>
        </p:txBody>
      </p:sp>
    </p:spTree>
    <p:extLst>
      <p:ext uri="{BB962C8B-B14F-4D97-AF65-F5344CB8AC3E}">
        <p14:creationId xmlns:p14="http://schemas.microsoft.com/office/powerpoint/2010/main" val="30460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</TotalTime>
  <Words>233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Datos Abiertos y Visualizaciones</vt:lpstr>
      <vt:lpstr>Paso 1: Definir la audiencia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Etapas de una licitación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Adendas de contratos</vt:lpstr>
      <vt:lpstr>PowerPoint Presentation</vt:lpstr>
      <vt:lpstr>PowerPoint Presentation</vt:lpstr>
      <vt:lpstr>Catálogo de datos y visualizaciones</vt:lpstr>
      <vt:lpstr>PowerPoint Presentation</vt:lpstr>
      <vt:lpstr>Herramienta web para crear visualizaciones</vt:lpstr>
      <vt:lpstr>PowerPoint Presentation</vt:lpstr>
      <vt:lpstr>Otras herramientas web interesantes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</dc:creator>
  <cp:lastModifiedBy>Juan</cp:lastModifiedBy>
  <cp:revision>31</cp:revision>
  <dcterms:created xsi:type="dcterms:W3CDTF">2015-09-29T08:12:04Z</dcterms:created>
  <dcterms:modified xsi:type="dcterms:W3CDTF">2015-09-30T13:55:46Z</dcterms:modified>
</cp:coreProperties>
</file>